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7" r:id="rId4"/>
    <p:sldId id="282" r:id="rId5"/>
    <p:sldId id="285" r:id="rId6"/>
    <p:sldId id="259" r:id="rId7"/>
    <p:sldId id="260" r:id="rId8"/>
    <p:sldId id="261" r:id="rId9"/>
    <p:sldId id="262" r:id="rId10"/>
    <p:sldId id="263" r:id="rId11"/>
    <p:sldId id="286" r:id="rId12"/>
    <p:sldId id="264" r:id="rId13"/>
    <p:sldId id="265" r:id="rId14"/>
    <p:sldId id="288" r:id="rId15"/>
    <p:sldId id="266" r:id="rId16"/>
    <p:sldId id="289" r:id="rId17"/>
    <p:sldId id="290" r:id="rId18"/>
    <p:sldId id="291" r:id="rId19"/>
    <p:sldId id="292" r:id="rId20"/>
    <p:sldId id="269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9" r:id="rId29"/>
    <p:sldId id="29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6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7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73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3691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77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7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8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4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E4D3-304B-4D76-B2EB-9FCAD5F5EEF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1F3F6F-3AF6-462A-AEFE-DEE1BC8A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Desktop\Tiet%2010%20-%20lop%209\Hoa%20tau%20Sundial%20dream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C&#212;NG%20VI&#7878;C\minh\Khoi%209\Tiet%204\Nu%20cuoi%20cat%20.wma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C&#212;NG%20VI&#7878;C\minh\Khoi%209\Tiet%204\Nu%20cuoi%20cat%20.wma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Asian lily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2852738"/>
            <a:ext cx="2667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1"/>
            <a:ext cx="1311276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38469" y="794"/>
            <a:ext cx="1295401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26575" y="5516564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26382" y="5587207"/>
            <a:ext cx="1268412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WordArt 9"/>
          <p:cNvSpPr>
            <a:spLocks noChangeArrowheads="1" noChangeShapeType="1" noTextEdit="1"/>
          </p:cNvSpPr>
          <p:nvPr/>
        </p:nvSpPr>
        <p:spPr bwMode="auto">
          <a:xfrm>
            <a:off x="3144983" y="1319214"/>
            <a:ext cx="7384472" cy="1271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ÂM NHẠC 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30" name="Hoa tau Sundial dream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91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836" fill="hold"/>
                                        <p:tgtEl>
                                          <p:spTgt spid="34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3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1741489" y="1512889"/>
            <a:ext cx="7983537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I. Nhạc lí: Giới thiệu về dịch giọng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1716089" y="2001839"/>
            <a:ext cx="8696325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II. Tập đọc nhạc: Giọng pha trưởng – TĐN số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1905001" y="2670175"/>
            <a:ext cx="3844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1. Giọng Pha trưởng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33600" y="3255964"/>
            <a:ext cx="3016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- Cấu tạo:</a:t>
            </a: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727451"/>
            <a:ext cx="8507413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1552576" y="5392739"/>
            <a:ext cx="9115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- Giọng Pha trưởng có âm chủ là nốt Pha. Trên hóa biểu của giọng pha trưởng có một dấu hóa Si giáng.</a:t>
            </a:r>
          </a:p>
        </p:txBody>
      </p:sp>
      <p:sp>
        <p:nvSpPr>
          <p:cNvPr id="9224" name="TextBox 27"/>
          <p:cNvSpPr txBox="1">
            <a:spLocks noChangeArrowheads="1"/>
          </p:cNvSpPr>
          <p:nvPr/>
        </p:nvSpPr>
        <p:spPr bwMode="auto">
          <a:xfrm>
            <a:off x="1536700" y="30163"/>
            <a:ext cx="908685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Tiết 10: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Nhạc lí: Giới thiệu về dịch giọng- tập đọc nhạc số giọng Pha tr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ởng- TĐN số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26341" y="3922711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3" grpId="0"/>
      <p:bldP spid="58394" grpId="0"/>
      <p:bldP spid="16390" grpId="0"/>
      <p:bldP spid="58397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5"/>
          <p:cNvSpPr txBox="1">
            <a:spLocks noChangeArrowheads="1"/>
          </p:cNvSpPr>
          <p:nvPr/>
        </p:nvSpPr>
        <p:spPr bwMode="auto">
          <a:xfrm>
            <a:off x="1638300" y="58738"/>
            <a:ext cx="908685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10: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ởng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TĐN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651001" y="1535114"/>
            <a:ext cx="8251825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I. Nhạc lí: Giới thiệu về dịch giọng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400">
              <a:latin typeface="Times New Roman" panose="02020603050405020304" pitchFamily="18" charset="0"/>
            </a:endParaRPr>
          </a:p>
        </p:txBody>
      </p:sp>
      <p:sp>
        <p:nvSpPr>
          <p:cNvPr id="12293" name="Rectangle 25"/>
          <p:cNvSpPr>
            <a:spLocks noChangeArrowheads="1"/>
          </p:cNvSpPr>
          <p:nvPr/>
        </p:nvSpPr>
        <p:spPr bwMode="auto">
          <a:xfrm>
            <a:off x="1638301" y="2032000"/>
            <a:ext cx="6232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II. Tập đọc nhạc:</a:t>
            </a:r>
            <a:endParaRPr lang="en-US" altLang="en-US" sz="4400">
              <a:latin typeface="Times New Roman" panose="02020603050405020304" pitchFamily="18" charset="0"/>
            </a:endParaRPr>
          </a:p>
        </p:txBody>
      </p:sp>
      <p:sp>
        <p:nvSpPr>
          <p:cNvPr id="12294" name="Rectangle 26"/>
          <p:cNvSpPr>
            <a:spLocks noChangeArrowheads="1"/>
          </p:cNvSpPr>
          <p:nvPr/>
        </p:nvSpPr>
        <p:spPr bwMode="auto">
          <a:xfrm>
            <a:off x="1843088" y="2678113"/>
            <a:ext cx="4076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1. Giọng Pha trưởng </a:t>
            </a:r>
            <a:endParaRPr lang="en-US" altLang="en-US" sz="2100" b="1">
              <a:latin typeface="Times New Roman" panose="02020603050405020304" pitchFamily="18" charset="0"/>
            </a:endParaRPr>
          </a:p>
        </p:txBody>
      </p:sp>
      <p:pic>
        <p:nvPicPr>
          <p:cNvPr id="12295" name="Picture 3" descr="F-D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9" y="4352925"/>
            <a:ext cx="8677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724150" y="5381625"/>
            <a:ext cx="388938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9905814" y="4489450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4754563" y="5210175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837363" y="4832350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8"/>
          <p:cNvSpPr>
            <a:spLocks noChangeArrowheads="1"/>
          </p:cNvSpPr>
          <p:nvPr/>
        </p:nvSpPr>
        <p:spPr bwMode="auto">
          <a:xfrm>
            <a:off x="1752600" y="2509838"/>
            <a:ext cx="1878106" cy="2587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2. TĐN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3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xanh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243" name="TextBox 25"/>
          <p:cNvSpPr txBox="1">
            <a:spLocks noChangeArrowheads="1"/>
          </p:cNvSpPr>
          <p:nvPr/>
        </p:nvSpPr>
        <p:spPr bwMode="auto">
          <a:xfrm>
            <a:off x="1547813" y="179389"/>
            <a:ext cx="90868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Tiết 10: Nhạc lí: Giới thiệu về dịch giọng- tập đọc nhạc số giọng Pha tr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ởng- TĐN số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1547814" y="1155701"/>
            <a:ext cx="718343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I. Nhạc lí: Giới thiệu về dịch giọng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10245" name="Rectangle 25"/>
          <p:cNvSpPr>
            <a:spLocks noChangeArrowheads="1"/>
          </p:cNvSpPr>
          <p:nvPr/>
        </p:nvSpPr>
        <p:spPr bwMode="auto">
          <a:xfrm>
            <a:off x="1466850" y="1549400"/>
            <a:ext cx="54879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II. Tập đọc nhạc:</a:t>
            </a:r>
          </a:p>
        </p:txBody>
      </p:sp>
      <p:sp>
        <p:nvSpPr>
          <p:cNvPr id="10246" name="Rectangle 26"/>
          <p:cNvSpPr>
            <a:spLocks noChangeArrowheads="1"/>
          </p:cNvSpPr>
          <p:nvPr/>
        </p:nvSpPr>
        <p:spPr bwMode="auto">
          <a:xfrm>
            <a:off x="1633538" y="1935164"/>
            <a:ext cx="360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1. Giọng Pha trưởng 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752601" y="2828925"/>
            <a:ext cx="5745163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Nhạc sĩ Hoàng Việt tên thật Lê Chí Trực (</a:t>
            </a:r>
            <a:r>
              <a:rPr lang="en-US" altLang="en-US" sz="2800">
                <a:latin typeface="Times New Roman" panose="02020603050405020304" pitchFamily="18" charset="0"/>
              </a:rPr>
              <a:t>1928 –1967)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Quê</a:t>
            </a:r>
            <a:r>
              <a:rPr lang="en-US" altLang="en-US" sz="2800">
                <a:latin typeface="Times New Roman" panose="02020603050405020304" pitchFamily="18" charset="0"/>
              </a:rPr>
              <a:t>: Cái Bè, Tiền Giang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Thể loại </a:t>
            </a:r>
            <a:r>
              <a:rPr lang="en-US" altLang="en-US" sz="2800">
                <a:latin typeface="Times New Roman" panose="02020603050405020304" pitchFamily="18" charset="0"/>
              </a:rPr>
              <a:t>: Nhạc đỏ, Giao hưởng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Tác phẩm nổi tiếng: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Tình ca, Nhạc rừng, Lên ngàn, Lá xanh, Giao hưởng “quê hương”.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en-US" altLang="en-US" sz="2800" i="1">
              <a:latin typeface="Times New Roman" panose="02020603050405020304" pitchFamily="18" charset="0"/>
            </a:endParaRPr>
          </a:p>
        </p:txBody>
      </p:sp>
      <p:pic>
        <p:nvPicPr>
          <p:cNvPr id="31" name="Picture 2" descr="Hoang_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1779588"/>
            <a:ext cx="30289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7835900" y="5702301"/>
            <a:ext cx="26860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00" b="1">
                <a:latin typeface="Times New Roman" panose="02020603050405020304" pitchFamily="18" charset="0"/>
              </a:rPr>
              <a:t>Nhạc sĩ: Hoàng Việt</a:t>
            </a:r>
          </a:p>
        </p:txBody>
      </p:sp>
    </p:spTree>
    <p:extLst>
      <p:ext uri="{BB962C8B-B14F-4D97-AF65-F5344CB8AC3E}">
        <p14:creationId xmlns:p14="http://schemas.microsoft.com/office/powerpoint/2010/main" val="40434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9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8450" y="1257300"/>
            <a:ext cx="6686550" cy="4514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676650" y="2286000"/>
            <a:ext cx="285750" cy="6286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pic>
        <p:nvPicPr>
          <p:cNvPr id="11268" name="Picture 6" descr="t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0"/>
            <a:ext cx="908685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486150" y="1787525"/>
            <a:ext cx="381000" cy="7429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2546351" y="1558925"/>
            <a:ext cx="600075" cy="9715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9482138" y="4419600"/>
            <a:ext cx="40005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5695950" y="4572000"/>
            <a:ext cx="40005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4462463" y="3086100"/>
            <a:ext cx="40005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4862513" y="1600200"/>
            <a:ext cx="40005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7" name="Oval 41"/>
          <p:cNvSpPr>
            <a:spLocks noChangeArrowheads="1"/>
          </p:cNvSpPr>
          <p:nvPr/>
        </p:nvSpPr>
        <p:spPr bwMode="auto">
          <a:xfrm>
            <a:off x="4938713" y="4572000"/>
            <a:ext cx="40005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8" name="Oval 41"/>
          <p:cNvSpPr>
            <a:spLocks noChangeArrowheads="1"/>
          </p:cNvSpPr>
          <p:nvPr/>
        </p:nvSpPr>
        <p:spPr bwMode="auto">
          <a:xfrm>
            <a:off x="6978650" y="1416050"/>
            <a:ext cx="1049244" cy="11144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1" grpId="1" animBg="1"/>
      <p:bldP spid="39943" grpId="0" animBg="1"/>
      <p:bldP spid="39943" grpId="1" animBg="1"/>
      <p:bldP spid="39944" grpId="0" animBg="1"/>
      <p:bldP spid="39944" grpId="1" animBg="1"/>
      <p:bldP spid="39945" grpId="0" animBg="1"/>
      <p:bldP spid="39945" grpId="1" animBg="1"/>
      <p:bldP spid="39976" grpId="0" animBg="1"/>
      <p:bldP spid="39977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t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76"/>
            <a:ext cx="12192000" cy="67504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4504766" y="4155142"/>
            <a:ext cx="403411" cy="7664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2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8"/>
          <p:cNvSpPr>
            <a:spLocks noChangeArrowheads="1"/>
          </p:cNvSpPr>
          <p:nvPr/>
        </p:nvSpPr>
        <p:spPr bwMode="auto">
          <a:xfrm>
            <a:off x="2089943" y="1905000"/>
            <a:ext cx="7955010" cy="8370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latin typeface="Times New Roman" panose="02020603050405020304" pitchFamily="18" charset="0"/>
              </a:rPr>
              <a:t>2. </a:t>
            </a:r>
            <a:r>
              <a:rPr lang="en-US" altLang="en-US" sz="3200" b="1" dirty="0">
                <a:latin typeface="Times New Roman" panose="02020603050405020304" pitchFamily="18" charset="0"/>
              </a:rPr>
              <a:t>TĐN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latin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thanh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theo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Gam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pha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trưởng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F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Dur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2291" name="TextBox 25"/>
          <p:cNvSpPr txBox="1">
            <a:spLocks noChangeArrowheads="1"/>
          </p:cNvSpPr>
          <p:nvPr/>
        </p:nvSpPr>
        <p:spPr bwMode="auto">
          <a:xfrm>
            <a:off x="1638300" y="58738"/>
            <a:ext cx="908685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10: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Pha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ởng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TĐN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12295" name="Picture 3" descr="F-D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9" y="4352925"/>
            <a:ext cx="8677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724150" y="5381625"/>
            <a:ext cx="388938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9905814" y="4489450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4754563" y="5210175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837363" y="4832350"/>
            <a:ext cx="400050" cy="685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376082" y="14091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TĐN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838200"/>
            <a:ext cx="1205345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2218765" y="3361765"/>
            <a:ext cx="9103659" cy="22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376082" y="4491318"/>
            <a:ext cx="9946342" cy="42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64024" y="5661212"/>
            <a:ext cx="9923929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264024" y="6857999"/>
            <a:ext cx="9923929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2105891"/>
            <a:ext cx="11970328" cy="4752108"/>
          </a:xfrm>
        </p:spPr>
      </p:pic>
    </p:spTree>
    <p:extLst>
      <p:ext uri="{BB962C8B-B14F-4D97-AF65-F5344CB8AC3E}">
        <p14:creationId xmlns:p14="http://schemas.microsoft.com/office/powerpoint/2010/main" val="7304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90800" y="1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ký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tay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838200"/>
            <a:ext cx="1205345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4" y="496888"/>
            <a:ext cx="3534936" cy="1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90800" y="1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vỗ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tấu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838200"/>
            <a:ext cx="1205345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78" y="261611"/>
            <a:ext cx="14001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1524000" y="1176339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LÍ: GIỚI THIỆU VỀ DỊCH GIỌNG</a:t>
            </a:r>
            <a:b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NHẠC: GIỌNG PHA TRƯỞNG – TĐN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410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46513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994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ctrTitle"/>
          </p:nvPr>
        </p:nvSpPr>
        <p:spPr>
          <a:xfrm>
            <a:off x="3181350" y="1028701"/>
            <a:ext cx="4523815" cy="11033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alt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71" name="Picture 13" descr="18wf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4400551"/>
            <a:ext cx="1422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1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676400" y="2057401"/>
            <a:ext cx="87630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057400" y="938214"/>
            <a:ext cx="86106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676400" y="1101726"/>
            <a:ext cx="89916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67650" y="1828800"/>
            <a:ext cx="1657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thấp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2365375"/>
            <a:ext cx="1657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hát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43200" y="2889250"/>
            <a:ext cx="1657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</a:p>
        </p:txBody>
      </p:sp>
    </p:spTree>
    <p:extLst>
      <p:ext uri="{BB962C8B-B14F-4D97-AF65-F5344CB8AC3E}">
        <p14:creationId xmlns:p14="http://schemas.microsoft.com/office/powerpoint/2010/main" val="19769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05000" y="2057401"/>
            <a:ext cx="83820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28800" y="2057401"/>
            <a:ext cx="86868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2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752600" y="2057401"/>
            <a:ext cx="87630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…………..………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38600" y="2667000"/>
            <a:ext cx="2743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 tay nối lại</a:t>
            </a:r>
          </a:p>
        </p:txBody>
      </p:sp>
    </p:spTree>
    <p:extLst>
      <p:ext uri="{BB962C8B-B14F-4D97-AF65-F5344CB8AC3E}">
        <p14:creationId xmlns:p14="http://schemas.microsoft.com/office/powerpoint/2010/main" val="410950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ctrTitle"/>
          </p:nvPr>
        </p:nvSpPr>
        <p:spPr>
          <a:xfrm>
            <a:off x="3181350" y="1028701"/>
            <a:ext cx="3714750" cy="11033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alt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2838450" y="2343150"/>
            <a:ext cx="6629400" cy="571500"/>
            <a:chOff x="228600" y="1981200"/>
            <a:chExt cx="8839200" cy="762000"/>
          </a:xfrm>
        </p:grpSpPr>
        <p:sp>
          <p:nvSpPr>
            <p:cNvPr id="4" name="Rectangle 3"/>
            <p:cNvSpPr/>
            <p:nvPr/>
          </p:nvSpPr>
          <p:spPr>
            <a:xfrm>
              <a:off x="2286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16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46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Pha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1981200"/>
              <a:ext cx="19812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Pha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Pha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Pha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>
              <a:hlinkClick r:id="rId3" action="ppaction://hlinksldjump"/>
            </p:cNvPr>
            <p:cNvSpPr/>
            <p:nvPr/>
          </p:nvSpPr>
          <p:spPr>
            <a:xfrm>
              <a:off x="67818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24800" y="1981200"/>
              <a:ext cx="1143000" cy="76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3556" name="Picture 2" descr="cau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36"/>
          <a:stretch>
            <a:fillRect/>
          </a:stretch>
        </p:blipFill>
        <p:spPr bwMode="auto">
          <a:xfrm>
            <a:off x="2552700" y="3013076"/>
            <a:ext cx="69151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8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19800" y="1052513"/>
            <a:ext cx="6172200" cy="857250"/>
          </a:xfrm>
        </p:spPr>
        <p:txBody>
          <a:bodyPr/>
          <a:lstStyle/>
          <a:p>
            <a:r>
              <a:rPr lang="en-US" altLang="en-US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3352799" y="2286001"/>
            <a:ext cx="717624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thục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Reference Specialty" panose="05000500000000000000" pitchFamily="2" charset="2"/>
              </a:rPr>
              <a:t>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TĐN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06586" y="3587176"/>
            <a:ext cx="70686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5" name="Picture 13" descr="18wf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21" y="4764714"/>
            <a:ext cx="1422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5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WordArt 18"/>
          <p:cNvSpPr>
            <a:spLocks noChangeArrowheads="1" noChangeShapeType="1" noTextEdit="1"/>
          </p:cNvSpPr>
          <p:nvPr/>
        </p:nvSpPr>
        <p:spPr bwMode="auto">
          <a:xfrm>
            <a:off x="3733799" y="1314450"/>
            <a:ext cx="5053361" cy="590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kern="10" dirty="0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kern="10" dirty="0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kern="10" dirty="0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kern="10" dirty="0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gradFill rotWithShape="1">
                  <a:gsLst>
                    <a:gs pos="0">
                      <a:srgbClr val="FFFF66">
                        <a:alpha val="76999"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b="1" kern="10" dirty="0">
              <a:gradFill rotWithShape="1">
                <a:gsLst>
                  <a:gs pos="0">
                    <a:srgbClr val="FFFF66">
                      <a:alpha val="76999"/>
                    </a:srgbClr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84684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1524000" y="1176339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LÍ: GIỚI THIỆU VỀ DỊCH GIỌNG</a:t>
            </a:r>
            <a:b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46513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851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1866900" y="3768516"/>
            <a:ext cx="8229600" cy="836938"/>
          </a:xfrm>
        </p:spPr>
        <p:txBody>
          <a:bodyPr>
            <a:normAutofit fontScale="55000" lnSpcReduction="20000"/>
          </a:bodyPr>
          <a:lstStyle/>
          <a:p>
            <a:pPr marL="574675" lvl="1" indent="-423863">
              <a:buNone/>
              <a:defRPr/>
            </a:pP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3.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hát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i="1" dirty="0" err="1" smtClean="0">
                <a:solidFill>
                  <a:srgbClr val="C00000"/>
                </a:solidFill>
                <a:latin typeface="Times New Roman" pitchFamily="18" charset="0"/>
              </a:rPr>
              <a:t>Nối</a:t>
            </a:r>
            <a:r>
              <a:rPr lang="en-US" sz="51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i="1" dirty="0" err="1" smtClean="0">
                <a:solidFill>
                  <a:srgbClr val="C00000"/>
                </a:solidFill>
                <a:latin typeface="Times New Roman" pitchFamily="18" charset="0"/>
              </a:rPr>
              <a:t>vòng</a:t>
            </a:r>
            <a:r>
              <a:rPr lang="en-US" sz="51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i="1" dirty="0" err="1" smtClean="0">
                <a:solidFill>
                  <a:srgbClr val="C00000"/>
                </a:solidFill>
                <a:latin typeface="Times New Roman" pitchFamily="18" charset="0"/>
              </a:rPr>
              <a:t>tay</a:t>
            </a:r>
            <a:r>
              <a:rPr lang="en-US" sz="51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i="1" dirty="0" err="1" smtClean="0">
                <a:solidFill>
                  <a:srgbClr val="C00000"/>
                </a:solidFill>
                <a:latin typeface="Times New Roman" pitchFamily="18" charset="0"/>
              </a:rPr>
              <a:t>lớn</a:t>
            </a:r>
            <a:r>
              <a:rPr lang="en-US" sz="51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muốn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gửi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đến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chúng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ta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thông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điệp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C00000"/>
                </a:solidFill>
                <a:latin typeface="Times New Roman" pitchFamily="18" charset="0"/>
              </a:rPr>
              <a:t>gì</a:t>
            </a:r>
            <a:r>
              <a:rPr lang="en-US" sz="5100" dirty="0" smtClean="0">
                <a:solidFill>
                  <a:srgbClr val="C00000"/>
                </a:solidFill>
                <a:latin typeface="Times New Roman" pitchFamily="18" charset="0"/>
              </a:rPr>
              <a:t>? </a:t>
            </a:r>
          </a:p>
          <a:p>
            <a:pPr marL="36513" indent="-36513">
              <a:buNone/>
              <a:defRPr/>
            </a:pP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8307" name="Text Box 7"/>
          <p:cNvSpPr txBox="1">
            <a:spLocks noChangeArrowheads="1"/>
          </p:cNvSpPr>
          <p:nvPr/>
        </p:nvSpPr>
        <p:spPr bwMode="auto">
          <a:xfrm>
            <a:off x="2895600" y="152401"/>
            <a:ext cx="6477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err="1" smtClean="0">
                <a:solidFill>
                  <a:srgbClr val="FF0000"/>
                </a:solidFill>
              </a:rPr>
              <a:t>Khởi</a:t>
            </a:r>
            <a:r>
              <a:rPr lang="en-US" sz="4500" b="1" dirty="0" smtClean="0">
                <a:solidFill>
                  <a:srgbClr val="FF0000"/>
                </a:solidFill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</a:rPr>
              <a:t>động</a:t>
            </a:r>
            <a:endParaRPr lang="en-US" sz="4500" b="1" dirty="0">
              <a:solidFill>
                <a:srgbClr val="FF0000"/>
              </a:solidFill>
            </a:endParaRPr>
          </a:p>
        </p:txBody>
      </p:sp>
      <p:sp>
        <p:nvSpPr>
          <p:cNvPr id="213008" name="Rectangle 16"/>
          <p:cNvSpPr>
            <a:spLocks noChangeArrowheads="1"/>
          </p:cNvSpPr>
          <p:nvPr/>
        </p:nvSpPr>
        <p:spPr bwMode="auto">
          <a:xfrm>
            <a:off x="2133600" y="4730541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Mọi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người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cùng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đoàn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kết</a:t>
            </a:r>
            <a:r>
              <a:rPr lang="en-US" dirty="0" smtClean="0">
                <a:solidFill>
                  <a:srgbClr val="002060"/>
                </a:solidFill>
              </a:rPr>
              <a:t> ,</a:t>
            </a:r>
            <a:r>
              <a:rPr lang="en-US" dirty="0" err="1" smtClean="0">
                <a:solidFill>
                  <a:srgbClr val="002060"/>
                </a:solidFill>
              </a:rPr>
              <a:t>nắm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tay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sát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bên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nhau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tạo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dựng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cuộc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sống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yên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vui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thanh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bình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vì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đất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nước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Việt</a:t>
            </a:r>
            <a:r>
              <a:rPr lang="en-US" dirty="0" smtClean="0">
                <a:solidFill>
                  <a:srgbClr val="002060"/>
                </a:solidFill>
              </a:rPr>
              <a:t> Nam </a:t>
            </a:r>
            <a:r>
              <a:rPr lang="en-US" dirty="0" err="1" smtClean="0">
                <a:solidFill>
                  <a:srgbClr val="002060"/>
                </a:solidFill>
              </a:rPr>
              <a:t>hòa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bình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hạnh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phúc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2209800" y="1676401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Nhạc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sĩ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Trịnh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Công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Sơn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2057400" y="2954426"/>
            <a:ext cx="754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Giọng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thứ</a:t>
            </a:r>
            <a:r>
              <a:rPr lang="en-US" dirty="0" smtClean="0">
                <a:solidFill>
                  <a:srgbClr val="002060"/>
                </a:solidFill>
              </a:rPr>
              <a:t> ( E moll)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3012" name="Text Box 20"/>
          <p:cNvSpPr txBox="1">
            <a:spLocks noChangeArrowheads="1"/>
          </p:cNvSpPr>
          <p:nvPr/>
        </p:nvSpPr>
        <p:spPr bwMode="auto">
          <a:xfrm>
            <a:off x="2057400" y="1143001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1. </a:t>
            </a:r>
            <a:r>
              <a:rPr lang="en-US" sz="2800" dirty="0" err="1" smtClean="0">
                <a:solidFill>
                  <a:srgbClr val="C00000"/>
                </a:solidFill>
              </a:rPr>
              <a:t>Bài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hát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N</a:t>
            </a:r>
            <a:r>
              <a:rPr lang="en-US" sz="2800" i="1" dirty="0" err="1" smtClean="0">
                <a:solidFill>
                  <a:srgbClr val="C00000"/>
                </a:solidFill>
              </a:rPr>
              <a:t>ối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vòng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tay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lớn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do </a:t>
            </a:r>
            <a:r>
              <a:rPr lang="en-US" sz="2800" dirty="0" err="1" smtClean="0">
                <a:solidFill>
                  <a:srgbClr val="C00000"/>
                </a:solidFill>
              </a:rPr>
              <a:t>nhạc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sĩ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nào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sáng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tác</a:t>
            </a:r>
            <a:r>
              <a:rPr lang="en-US" sz="2800" dirty="0" smtClean="0">
                <a:solidFill>
                  <a:srgbClr val="C00000"/>
                </a:solidFill>
              </a:rPr>
              <a:t>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057400" y="2362201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2. </a:t>
            </a:r>
            <a:r>
              <a:rPr lang="en-US" sz="2800" dirty="0" err="1" smtClean="0">
                <a:solidFill>
                  <a:srgbClr val="C00000"/>
                </a:solidFill>
              </a:rPr>
              <a:t>Bài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hát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Viết</a:t>
            </a:r>
            <a:r>
              <a:rPr lang="en-US" sz="2800" dirty="0" smtClean="0">
                <a:solidFill>
                  <a:srgbClr val="C00000"/>
                </a:solidFill>
              </a:rPr>
              <a:t> ở </a:t>
            </a:r>
            <a:r>
              <a:rPr lang="en-US" sz="2800" dirty="0" err="1" smtClean="0">
                <a:solidFill>
                  <a:srgbClr val="C00000"/>
                </a:solidFill>
              </a:rPr>
              <a:t>giọng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gì</a:t>
            </a:r>
            <a:r>
              <a:rPr lang="en-US" sz="2800" dirty="0" smtClean="0">
                <a:solidFill>
                  <a:srgbClr val="C00000"/>
                </a:solidFill>
              </a:rPr>
              <a:t>?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0" name="Nu cuoi cat 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35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3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0910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12995" grpId="0" build="p"/>
      <p:bldP spid="213008" grpId="0"/>
      <p:bldP spid="213010" grpId="0"/>
      <p:bldP spid="213011" grpId="0"/>
      <p:bldP spid="213012" grpId="0"/>
      <p:bldP spid="2130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2990850" y="4401080"/>
            <a:ext cx="6648450" cy="840442"/>
          </a:xfrm>
        </p:spPr>
        <p:txBody>
          <a:bodyPr>
            <a:normAutofit fontScale="92500"/>
          </a:bodyPr>
          <a:lstStyle/>
          <a:p>
            <a:pPr marL="430213" lvl="1" indent="-31750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6988" indent="-26988">
              <a:buNone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307" name="Text Box 7"/>
          <p:cNvSpPr txBox="1">
            <a:spLocks noChangeArrowheads="1"/>
          </p:cNvSpPr>
          <p:nvPr/>
        </p:nvSpPr>
        <p:spPr bwMode="auto">
          <a:xfrm>
            <a:off x="3733800" y="376239"/>
            <a:ext cx="4857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Khởi</a:t>
            </a:r>
            <a:r>
              <a:rPr lang="en-US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động</a:t>
            </a:r>
            <a:endParaRPr lang="en-US" sz="4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3009" name="Rectangle 17"/>
          <p:cNvSpPr>
            <a:spLocks noChangeArrowheads="1"/>
          </p:cNvSpPr>
          <p:nvPr/>
        </p:nvSpPr>
        <p:spPr bwMode="auto">
          <a:xfrm>
            <a:off x="2838450" y="5123136"/>
            <a:ext cx="611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3152775" y="1978865"/>
            <a:ext cx="571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2990850" y="3729442"/>
            <a:ext cx="5657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 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Reference Specialty" panose="05000500000000000000" pitchFamily="2" charset="2"/>
              </a:rPr>
              <a:t></a:t>
            </a:r>
            <a:endParaRPr 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012" name="Text Box 20"/>
          <p:cNvSpPr txBox="1">
            <a:spLocks noChangeArrowheads="1"/>
          </p:cNvSpPr>
          <p:nvPr/>
        </p:nvSpPr>
        <p:spPr bwMode="auto">
          <a:xfrm>
            <a:off x="3124200" y="1111250"/>
            <a:ext cx="6705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3051717" y="3206222"/>
            <a:ext cx="5886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1" name="Nu cuoi cat 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64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3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0910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12995" grpId="0" build="p"/>
      <p:bldP spid="213010" grpId="0"/>
      <p:bldP spid="213011" grpId="0"/>
      <p:bldP spid="213012" grpId="0"/>
      <p:bldP spid="2130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49" y="1065213"/>
            <a:ext cx="619434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01" y="3127222"/>
            <a:ext cx="612166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028" y="5313879"/>
            <a:ext cx="585303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oup 1"/>
          <p:cNvGrpSpPr>
            <a:grpSpLocks/>
          </p:cNvGrpSpPr>
          <p:nvPr/>
        </p:nvGrpSpPr>
        <p:grpSpPr bwMode="auto">
          <a:xfrm>
            <a:off x="3524250" y="2400300"/>
            <a:ext cx="5314950" cy="457200"/>
            <a:chOff x="1143000" y="2057400"/>
            <a:chExt cx="6858000" cy="609600"/>
          </a:xfrm>
        </p:grpSpPr>
        <p:sp>
          <p:nvSpPr>
            <p:cNvPr id="5136" name="Rectangle 9"/>
            <p:cNvSpPr>
              <a:spLocks noChangeArrowheads="1"/>
            </p:cNvSpPr>
            <p:nvPr/>
          </p:nvSpPr>
          <p:spPr bwMode="auto">
            <a:xfrm>
              <a:off x="1143000" y="2057400"/>
              <a:ext cx="685800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err="1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altLang="en-US" b="1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dịch</a:t>
              </a:r>
              <a:r>
                <a:rPr lang="en-US" altLang="en-US" b="1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lên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 (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Pha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hát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Nụ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cười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Pha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trưởng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137" name="Line 14"/>
            <p:cNvSpPr>
              <a:spLocks noChangeShapeType="1"/>
            </p:cNvSpPr>
            <p:nvPr/>
          </p:nvSpPr>
          <p:spPr bwMode="auto">
            <a:xfrm>
              <a:off x="6049008" y="23622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322" name="Group 2"/>
          <p:cNvGrpSpPr>
            <a:grpSpLocks/>
          </p:cNvGrpSpPr>
          <p:nvPr/>
        </p:nvGrpSpPr>
        <p:grpSpPr bwMode="auto">
          <a:xfrm>
            <a:off x="3961821" y="4244361"/>
            <a:ext cx="4877379" cy="796925"/>
            <a:chOff x="405473" y="4377538"/>
            <a:chExt cx="7792953" cy="609600"/>
          </a:xfrm>
        </p:grpSpPr>
        <p:sp>
          <p:nvSpPr>
            <p:cNvPr id="5134" name="Rectangle 19"/>
            <p:cNvSpPr>
              <a:spLocks noChangeArrowheads="1"/>
            </p:cNvSpPr>
            <p:nvPr/>
          </p:nvSpPr>
          <p:spPr bwMode="auto">
            <a:xfrm>
              <a:off x="405473" y="4377538"/>
              <a:ext cx="7792953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dịch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thấp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xuống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(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altLang="en-US" b="1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La)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hát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Nụ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cười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ở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La </a:t>
              </a:r>
              <a:r>
                <a:rPr lang="en-US" altLang="en-US" b="1" dirty="0" err="1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trưởng</a:t>
              </a:r>
              <a:r>
                <a: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135" name="Line 20"/>
            <p:cNvSpPr>
              <a:spLocks noChangeShapeType="1"/>
            </p:cNvSpPr>
            <p:nvPr/>
          </p:nvSpPr>
          <p:spPr bwMode="auto">
            <a:xfrm>
              <a:off x="7583222" y="4543253"/>
              <a:ext cx="335903" cy="40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323" name="Rectangle 23"/>
          <p:cNvSpPr>
            <a:spLocks noChangeArrowheads="1"/>
          </p:cNvSpPr>
          <p:nvPr/>
        </p:nvSpPr>
        <p:spPr bwMode="auto">
          <a:xfrm>
            <a:off x="3449638" y="222250"/>
            <a:ext cx="5429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325813" y="968375"/>
            <a:ext cx="800100" cy="857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526052" y="3026069"/>
            <a:ext cx="871537" cy="8667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48882" y="5115056"/>
            <a:ext cx="1143000" cy="9715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581150" y="1514476"/>
            <a:ext cx="1657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 trưởng: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568450" y="3132139"/>
            <a:ext cx="19431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altLang="en-US" sz="2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638300" y="5214939"/>
            <a:ext cx="16002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trưởng: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1" y="1791885"/>
            <a:ext cx="5167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5913" y="3892844"/>
            <a:ext cx="51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Cho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9051" y="6129338"/>
            <a:ext cx="4785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Cho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1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5" grpId="0" animBg="1"/>
      <p:bldP spid="19" grpId="0" animBg="1"/>
      <p:bldP spid="20" grpId="0" animBg="1"/>
      <p:bldP spid="27" grpId="0"/>
      <p:bldP spid="28" grpId="0"/>
      <p:bldP spid="29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Oval 3"/>
          <p:cNvSpPr>
            <a:spLocks noChangeArrowheads="1"/>
          </p:cNvSpPr>
          <p:nvPr/>
        </p:nvSpPr>
        <p:spPr bwMode="auto">
          <a:xfrm>
            <a:off x="1638301" y="3060700"/>
            <a:ext cx="2574925" cy="939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Dịch giọng</a:t>
            </a:r>
          </a:p>
        </p:txBody>
      </p:sp>
      <p:sp>
        <p:nvSpPr>
          <p:cNvPr id="8211" name="Right Arrow 4"/>
          <p:cNvSpPr>
            <a:spLocks noChangeArrowheads="1"/>
          </p:cNvSpPr>
          <p:nvPr/>
        </p:nvSpPr>
        <p:spPr bwMode="auto">
          <a:xfrm>
            <a:off x="4805364" y="2417764"/>
            <a:ext cx="1519237" cy="642937"/>
          </a:xfrm>
          <a:prstGeom prst="rightArrow">
            <a:avLst>
              <a:gd name="adj1" fmla="val 50000"/>
              <a:gd name="adj2" fmla="val 37042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Thay đổi</a:t>
            </a:r>
          </a:p>
        </p:txBody>
      </p:sp>
      <p:sp>
        <p:nvSpPr>
          <p:cNvPr id="8212" name="Right Arrow 5"/>
          <p:cNvSpPr>
            <a:spLocks noChangeArrowheads="1"/>
          </p:cNvSpPr>
          <p:nvPr/>
        </p:nvSpPr>
        <p:spPr bwMode="auto">
          <a:xfrm>
            <a:off x="4822825" y="3897314"/>
            <a:ext cx="1862138" cy="625475"/>
          </a:xfrm>
          <a:prstGeom prst="rightArrow">
            <a:avLst>
              <a:gd name="adj1" fmla="val 50000"/>
              <a:gd name="adj2" fmla="val 377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Left Brace 6"/>
          <p:cNvSpPr>
            <a:spLocks/>
          </p:cNvSpPr>
          <p:nvPr/>
        </p:nvSpPr>
        <p:spPr bwMode="auto">
          <a:xfrm>
            <a:off x="4195763" y="2800350"/>
            <a:ext cx="609600" cy="1379538"/>
          </a:xfrm>
          <a:prstGeom prst="leftBrace">
            <a:avLst>
              <a:gd name="adj1" fmla="val 8324"/>
              <a:gd name="adj2" fmla="val 50000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35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2493964"/>
            <a:ext cx="3200400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Hóa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biểu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nốt</a:t>
            </a:r>
            <a:endParaRPr lang="en-US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7554913" y="5183189"/>
            <a:ext cx="1187450" cy="30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35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2425" y="3806826"/>
            <a:ext cx="3886200" cy="830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tấu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),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giai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điệu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chất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hát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793876" y="1722439"/>
            <a:ext cx="62071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I. Nhạc lí: Giới thiệu về dịch giọng</a:t>
            </a:r>
          </a:p>
        </p:txBody>
      </p:sp>
      <p:sp>
        <p:nvSpPr>
          <p:cNvPr id="6154" name="TextBox 1"/>
          <p:cNvSpPr txBox="1">
            <a:spLocks noChangeArrowheads="1"/>
          </p:cNvSpPr>
          <p:nvPr/>
        </p:nvSpPr>
        <p:spPr bwMode="auto">
          <a:xfrm>
            <a:off x="1581150" y="100013"/>
            <a:ext cx="90868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10: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giọng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 animBg="1"/>
      <p:bldP spid="8212" grpId="0" animBg="1"/>
      <p:bldP spid="8213" grpId="0" animBg="1"/>
      <p:bldP spid="9" grpId="0" animBg="1"/>
      <p:bldP spid="30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695450" y="73026"/>
            <a:ext cx="874395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Tiết</a:t>
            </a:r>
            <a:r>
              <a:rPr lang="en-US" altLang="en-US" sz="3200" b="1" dirty="0">
                <a:latin typeface="Times New Roman" panose="02020603050405020304" pitchFamily="18" charset="0"/>
              </a:rPr>
              <a:t> 10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NHẠC LÍ: GIỚI THIỆU VỀ DỊCH GIỌNG</a:t>
            </a:r>
            <a:b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TẬP ĐỌC NHẠC: GIỌNG PHA TRƯỞNG – TĐN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695450" y="1619250"/>
            <a:ext cx="74485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</a:rPr>
              <a:t>I.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lí</a:t>
            </a:r>
            <a:r>
              <a:rPr lang="en-US" altLang="en-US" sz="3200" b="1" dirty="0"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Giới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thiệu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giọng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400" dirty="0">
              <a:latin typeface="Times New Roman" panose="02020603050405020304" pitchFamily="18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990725" y="2211388"/>
            <a:ext cx="3429000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1. Khái niệm: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8763" y="2890838"/>
            <a:ext cx="8780462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chuyển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độ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cao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thấp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hát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phù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tầm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cữ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hát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en-US" alt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7174" name="Picture 13" descr="18wf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5132388"/>
            <a:ext cx="14208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1524000" y="1222376"/>
            <a:ext cx="9086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3200" b="1" u="sng">
                <a:latin typeface="Times New Roman" panose="02020603050405020304" pitchFamily="18" charset="0"/>
              </a:rPr>
              <a:t>Bài tập</a:t>
            </a:r>
            <a:r>
              <a:rPr lang="en-US" altLang="en-US" sz="3200" b="1">
                <a:latin typeface="Times New Roman" panose="02020603050405020304" pitchFamily="18" charset="0"/>
              </a:rPr>
              <a:t>: Xác định giọng và dịch câu nhạc sau lên giọng Son trưởng?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3226" y="2289176"/>
            <a:ext cx="899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73225" y="4505325"/>
            <a:ext cx="794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90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2" y="2854325"/>
            <a:ext cx="859313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1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5089526"/>
            <a:ext cx="85772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25"/>
          <p:cNvSpPr txBox="1">
            <a:spLocks noChangeArrowheads="1"/>
          </p:cNvSpPr>
          <p:nvPr/>
        </p:nvSpPr>
        <p:spPr bwMode="auto">
          <a:xfrm>
            <a:off x="1295400" y="85725"/>
            <a:ext cx="90868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10: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Pha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</a:t>
            </a:r>
            <a:r>
              <a:rPr lang="vi-VN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ởng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TĐN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37329" y="3194471"/>
            <a:ext cx="1" cy="48535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2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901</Words>
  <Application>Microsoft Office PowerPoint</Application>
  <PresentationFormat>Widescreen</PresentationFormat>
  <Paragraphs>117</Paragraphs>
  <Slides>29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Comic Sans MS</vt:lpstr>
      <vt:lpstr>MS Reference Specialty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Đọc tập đọc nhạc theo ký hiệu bàn tay - Ôn lại phần ký hiệu bàn tay</vt:lpstr>
      <vt:lpstr>PowerPoint Presentation</vt:lpstr>
      <vt:lpstr>PowerPoint Presentation</vt:lpstr>
      <vt:lpstr>Củng cố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8: Đi tìm cao độ 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44</cp:revision>
  <dcterms:created xsi:type="dcterms:W3CDTF">2021-09-02T11:08:02Z</dcterms:created>
  <dcterms:modified xsi:type="dcterms:W3CDTF">2021-09-02T12:36:12Z</dcterms:modified>
</cp:coreProperties>
</file>