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281" r:id="rId3"/>
    <p:sldId id="287" r:id="rId4"/>
    <p:sldId id="282" r:id="rId5"/>
    <p:sldId id="285" r:id="rId6"/>
    <p:sldId id="259" r:id="rId7"/>
    <p:sldId id="260" r:id="rId8"/>
    <p:sldId id="261" r:id="rId9"/>
    <p:sldId id="262" r:id="rId10"/>
    <p:sldId id="263" r:id="rId11"/>
    <p:sldId id="286" r:id="rId12"/>
    <p:sldId id="264" r:id="rId13"/>
    <p:sldId id="265" r:id="rId14"/>
    <p:sldId id="288" r:id="rId15"/>
    <p:sldId id="266" r:id="rId16"/>
    <p:sldId id="289" r:id="rId17"/>
    <p:sldId id="290" r:id="rId18"/>
    <p:sldId id="291" r:id="rId19"/>
    <p:sldId id="292" r:id="rId20"/>
    <p:sldId id="269" r:id="rId21"/>
    <p:sldId id="270" r:id="rId22"/>
    <p:sldId id="272" r:id="rId23"/>
    <p:sldId id="273" r:id="rId24"/>
    <p:sldId id="274" r:id="rId25"/>
    <p:sldId id="275" r:id="rId26"/>
    <p:sldId id="276" r:id="rId27"/>
    <p:sldId id="277" r:id="rId28"/>
    <p:sldId id="279" r:id="rId29"/>
    <p:sldId id="293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4E4D3-304B-4D76-B2EB-9FCAD5F5EEF4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F3F6F-3AF6-462A-AEFE-DEE1BC8A1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775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4E4D3-304B-4D76-B2EB-9FCAD5F5EEF4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F3F6F-3AF6-462A-AEFE-DEE1BC8A1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667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4E4D3-304B-4D76-B2EB-9FCAD5F5EEF4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F3F6F-3AF6-462A-AEFE-DEE1BC8A102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73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4E4D3-304B-4D76-B2EB-9FCAD5F5EEF4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F3F6F-3AF6-462A-AEFE-DEE1BC8A1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073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4E4D3-304B-4D76-B2EB-9FCAD5F5EEF4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F3F6F-3AF6-462A-AEFE-DEE1BC8A102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36919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4E4D3-304B-4D76-B2EB-9FCAD5F5EEF4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F3F6F-3AF6-462A-AEFE-DEE1BC8A1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5956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4E4D3-304B-4D76-B2EB-9FCAD5F5EEF4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F3F6F-3AF6-462A-AEFE-DEE1BC8A1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477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4E4D3-304B-4D76-B2EB-9FCAD5F5EEF4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F3F6F-3AF6-462A-AEFE-DEE1BC8A1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675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4E4D3-304B-4D76-B2EB-9FCAD5F5EEF4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F3F6F-3AF6-462A-AEFE-DEE1BC8A1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883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4E4D3-304B-4D76-B2EB-9FCAD5F5EEF4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F3F6F-3AF6-462A-AEFE-DEE1BC8A1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592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4E4D3-304B-4D76-B2EB-9FCAD5F5EEF4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F3F6F-3AF6-462A-AEFE-DEE1BC8A1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20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4E4D3-304B-4D76-B2EB-9FCAD5F5EEF4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F3F6F-3AF6-462A-AEFE-DEE1BC8A1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609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4E4D3-304B-4D76-B2EB-9FCAD5F5EEF4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F3F6F-3AF6-462A-AEFE-DEE1BC8A1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46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4E4D3-304B-4D76-B2EB-9FCAD5F5EEF4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F3F6F-3AF6-462A-AEFE-DEE1BC8A1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706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4E4D3-304B-4D76-B2EB-9FCAD5F5EEF4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F3F6F-3AF6-462A-AEFE-DEE1BC8A1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35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4E4D3-304B-4D76-B2EB-9FCAD5F5EEF4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F3F6F-3AF6-462A-AEFE-DEE1BC8A1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55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4E4D3-304B-4D76-B2EB-9FCAD5F5EEF4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41F3F6F-3AF6-462A-AEFE-DEE1BC8A1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096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User\Desktop\Tiet%2010%20-%20lop%209\Hoa%20tau%20Sundial%20dreams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C&#212;NG%20VI&#7878;C\minh\Khoi%209\Tiet%204\Nu%20cuoi%20cat%20.wma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C&#212;NG%20VI&#7878;C\minh\Khoi%209\Tiet%204\Nu%20cuoi%20cat%20.wma" TargetMode="Externa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Asian lily 2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138" y="2852738"/>
            <a:ext cx="26670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4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662" y="1"/>
            <a:ext cx="1311276" cy="130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338469" y="794"/>
            <a:ext cx="1295401" cy="129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6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426575" y="5516564"/>
            <a:ext cx="1277938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7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526382" y="5587207"/>
            <a:ext cx="1268412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WordArt 9"/>
          <p:cNvSpPr>
            <a:spLocks noChangeArrowheads="1" noChangeShapeType="1" noTextEdit="1"/>
          </p:cNvSpPr>
          <p:nvPr/>
        </p:nvSpPr>
        <p:spPr bwMode="auto">
          <a:xfrm>
            <a:off x="3144983" y="1319214"/>
            <a:ext cx="7384472" cy="12715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ÂM NHẠC </a:t>
            </a:r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  <a:p>
            <a:pPr algn="ctr"/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4830" name="Hoa tau Sundial dreams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491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8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1836" fill="hold"/>
                                        <p:tgtEl>
                                          <p:spTgt spid="348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83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830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8"/>
          <p:cNvSpPr>
            <a:spLocks noChangeArrowheads="1"/>
          </p:cNvSpPr>
          <p:nvPr/>
        </p:nvSpPr>
        <p:spPr bwMode="auto">
          <a:xfrm>
            <a:off x="1741489" y="1512889"/>
            <a:ext cx="7983537" cy="150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200" b="1">
                <a:latin typeface="Times New Roman" panose="02020603050405020304" pitchFamily="18" charset="0"/>
              </a:rPr>
              <a:t>I. Nhạc lí: Giới thiệu về dịch giọng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4000">
              <a:latin typeface="Times New Roman" panose="02020603050405020304" pitchFamily="18" charset="0"/>
            </a:endParaRPr>
          </a:p>
        </p:txBody>
      </p:sp>
      <p:sp>
        <p:nvSpPr>
          <p:cNvPr id="58393" name="Rectangle 25"/>
          <p:cNvSpPr>
            <a:spLocks noChangeArrowheads="1"/>
          </p:cNvSpPr>
          <p:nvPr/>
        </p:nvSpPr>
        <p:spPr bwMode="auto">
          <a:xfrm>
            <a:off x="1716089" y="2001839"/>
            <a:ext cx="8696325" cy="150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200" b="1">
                <a:latin typeface="Times New Roman" panose="02020603050405020304" pitchFamily="18" charset="0"/>
              </a:rPr>
              <a:t>II. Tập đọc nhạc: Giọng pha trưởng – TĐN số 3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4000">
              <a:latin typeface="Times New Roman" panose="02020603050405020304" pitchFamily="18" charset="0"/>
            </a:endParaRPr>
          </a:p>
        </p:txBody>
      </p:sp>
      <p:sp>
        <p:nvSpPr>
          <p:cNvPr id="58394" name="Rectangle 26"/>
          <p:cNvSpPr>
            <a:spLocks noChangeArrowheads="1"/>
          </p:cNvSpPr>
          <p:nvPr/>
        </p:nvSpPr>
        <p:spPr bwMode="auto">
          <a:xfrm>
            <a:off x="1905001" y="2670175"/>
            <a:ext cx="38449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 </a:t>
            </a:r>
            <a:r>
              <a:rPr lang="en-US" altLang="en-US" sz="3200" b="1">
                <a:latin typeface="Times New Roman" panose="02020603050405020304" pitchFamily="18" charset="0"/>
              </a:rPr>
              <a:t>1. Giọng Pha trưởng</a:t>
            </a:r>
            <a:endParaRPr lang="en-US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2133600" y="3255964"/>
            <a:ext cx="301625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200" b="1">
                <a:latin typeface="Times New Roman" panose="02020603050405020304" pitchFamily="18" charset="0"/>
              </a:rPr>
              <a:t>- Cấu tạo:</a:t>
            </a:r>
          </a:p>
        </p:txBody>
      </p:sp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1" y="3727451"/>
            <a:ext cx="8507413" cy="150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97" name="Rectangle 29"/>
          <p:cNvSpPr>
            <a:spLocks noChangeArrowheads="1"/>
          </p:cNvSpPr>
          <p:nvPr/>
        </p:nvSpPr>
        <p:spPr bwMode="auto">
          <a:xfrm>
            <a:off x="1552576" y="5392739"/>
            <a:ext cx="9115425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200" b="1">
                <a:latin typeface="Times New Roman" panose="02020603050405020304" pitchFamily="18" charset="0"/>
              </a:rPr>
              <a:t>- Giọng Pha trưởng có âm chủ là nốt Pha. Trên hóa biểu của giọng pha trưởng có một dấu hóa Si giáng.</a:t>
            </a:r>
          </a:p>
        </p:txBody>
      </p:sp>
      <p:sp>
        <p:nvSpPr>
          <p:cNvPr id="9224" name="TextBox 27"/>
          <p:cNvSpPr txBox="1">
            <a:spLocks noChangeArrowheads="1"/>
          </p:cNvSpPr>
          <p:nvPr/>
        </p:nvSpPr>
        <p:spPr bwMode="auto">
          <a:xfrm>
            <a:off x="1536700" y="30163"/>
            <a:ext cx="9086850" cy="184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Tiết 10: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Nhạc lí: Giới thiệu về dịch giọng- tập đọc nhạc số giọng Pha tr</a:t>
            </a:r>
            <a:r>
              <a:rPr lang="vi-VN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ởng- TĐN số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326341" y="3922711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085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8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93" grpId="0"/>
      <p:bldP spid="58394" grpId="0"/>
      <p:bldP spid="16390" grpId="0"/>
      <p:bldP spid="58397" grpId="0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Box 25"/>
          <p:cNvSpPr txBox="1">
            <a:spLocks noChangeArrowheads="1"/>
          </p:cNvSpPr>
          <p:nvPr/>
        </p:nvSpPr>
        <p:spPr bwMode="auto">
          <a:xfrm>
            <a:off x="1638300" y="58738"/>
            <a:ext cx="9086850" cy="184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Tiết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10: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Nhạc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lí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Giới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thiệu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dịch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giọng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đọc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nhạc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giọng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Pha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</a:t>
            </a:r>
            <a:r>
              <a:rPr lang="vi-VN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ởng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- TĐN </a:t>
            </a:r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3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Times New Roman" panose="02020603050405020304" pitchFamily="18" charset="0"/>
            </a:endParaRPr>
          </a:p>
        </p:txBody>
      </p:sp>
      <p:sp>
        <p:nvSpPr>
          <p:cNvPr id="12292" name="Rectangle 8"/>
          <p:cNvSpPr>
            <a:spLocks noChangeArrowheads="1"/>
          </p:cNvSpPr>
          <p:nvPr/>
        </p:nvSpPr>
        <p:spPr bwMode="auto">
          <a:xfrm>
            <a:off x="1651001" y="1535114"/>
            <a:ext cx="8251825" cy="160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200" b="1">
                <a:latin typeface="Times New Roman" panose="02020603050405020304" pitchFamily="18" charset="0"/>
              </a:rPr>
              <a:t>I. Nhạc lí: Giới thiệu về dịch giọng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4400">
              <a:latin typeface="Times New Roman" panose="02020603050405020304" pitchFamily="18" charset="0"/>
            </a:endParaRPr>
          </a:p>
        </p:txBody>
      </p:sp>
      <p:sp>
        <p:nvSpPr>
          <p:cNvPr id="12293" name="Rectangle 25"/>
          <p:cNvSpPr>
            <a:spLocks noChangeArrowheads="1"/>
          </p:cNvSpPr>
          <p:nvPr/>
        </p:nvSpPr>
        <p:spPr bwMode="auto">
          <a:xfrm>
            <a:off x="1638301" y="2032000"/>
            <a:ext cx="6232525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200" b="1">
                <a:latin typeface="Times New Roman" panose="02020603050405020304" pitchFamily="18" charset="0"/>
              </a:rPr>
              <a:t>II. Tập đọc nhạc:</a:t>
            </a:r>
            <a:endParaRPr lang="en-US" altLang="en-US" sz="4400">
              <a:latin typeface="Times New Roman" panose="02020603050405020304" pitchFamily="18" charset="0"/>
            </a:endParaRPr>
          </a:p>
        </p:txBody>
      </p:sp>
      <p:sp>
        <p:nvSpPr>
          <p:cNvPr id="12294" name="Rectangle 26"/>
          <p:cNvSpPr>
            <a:spLocks noChangeArrowheads="1"/>
          </p:cNvSpPr>
          <p:nvPr/>
        </p:nvSpPr>
        <p:spPr bwMode="auto">
          <a:xfrm>
            <a:off x="1843088" y="2678113"/>
            <a:ext cx="40767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 </a:t>
            </a:r>
            <a:r>
              <a:rPr lang="en-US" altLang="en-US" sz="3200" b="1">
                <a:latin typeface="Times New Roman" panose="02020603050405020304" pitchFamily="18" charset="0"/>
              </a:rPr>
              <a:t>1. Giọng Pha trưởng </a:t>
            </a:r>
            <a:endParaRPr lang="en-US" altLang="en-US" sz="2100" b="1">
              <a:latin typeface="Times New Roman" panose="02020603050405020304" pitchFamily="18" charset="0"/>
            </a:endParaRPr>
          </a:p>
        </p:txBody>
      </p:sp>
      <p:pic>
        <p:nvPicPr>
          <p:cNvPr id="12295" name="Picture 3" descr="F-D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9" y="4352925"/>
            <a:ext cx="867727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5"/>
          <p:cNvSpPr>
            <a:spLocks noChangeArrowheads="1"/>
          </p:cNvSpPr>
          <p:nvPr/>
        </p:nvSpPr>
        <p:spPr bwMode="auto">
          <a:xfrm>
            <a:off x="2724150" y="5381625"/>
            <a:ext cx="388938" cy="685800"/>
          </a:xfrm>
          <a:prstGeom prst="ellipse">
            <a:avLst/>
          </a:prstGeom>
          <a:noFill/>
          <a:ln w="57150">
            <a:solidFill>
              <a:srgbClr val="CC3300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350">
              <a:cs typeface="Arial" panose="020B0604020202020204" pitchFamily="34" charset="0"/>
            </a:endParaRPr>
          </a:p>
        </p:txBody>
      </p:sp>
      <p:sp>
        <p:nvSpPr>
          <p:cNvPr id="13" name="Oval 5"/>
          <p:cNvSpPr>
            <a:spLocks noChangeArrowheads="1"/>
          </p:cNvSpPr>
          <p:nvPr/>
        </p:nvSpPr>
        <p:spPr bwMode="auto">
          <a:xfrm>
            <a:off x="9905814" y="4489450"/>
            <a:ext cx="400050" cy="685800"/>
          </a:xfrm>
          <a:prstGeom prst="ellipse">
            <a:avLst/>
          </a:prstGeom>
          <a:noFill/>
          <a:ln w="57150">
            <a:solidFill>
              <a:srgbClr val="CC3300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350">
              <a:cs typeface="Arial" panose="020B0604020202020204" pitchFamily="34" charset="0"/>
            </a:endParaRPr>
          </a:p>
        </p:txBody>
      </p:sp>
      <p:sp>
        <p:nvSpPr>
          <p:cNvPr id="14" name="Oval 5"/>
          <p:cNvSpPr>
            <a:spLocks noChangeArrowheads="1"/>
          </p:cNvSpPr>
          <p:nvPr/>
        </p:nvSpPr>
        <p:spPr bwMode="auto">
          <a:xfrm>
            <a:off x="4754563" y="5210175"/>
            <a:ext cx="400050" cy="685800"/>
          </a:xfrm>
          <a:prstGeom prst="ellipse">
            <a:avLst/>
          </a:prstGeom>
          <a:noFill/>
          <a:ln w="57150">
            <a:solidFill>
              <a:srgbClr val="CC3300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350">
              <a:cs typeface="Arial" panose="020B0604020202020204" pitchFamily="34" charset="0"/>
            </a:endParaRPr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6837363" y="4832350"/>
            <a:ext cx="400050" cy="685800"/>
          </a:xfrm>
          <a:prstGeom prst="ellipse">
            <a:avLst/>
          </a:prstGeom>
          <a:noFill/>
          <a:ln w="57150">
            <a:solidFill>
              <a:srgbClr val="CC3300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35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070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8"/>
          <p:cNvSpPr>
            <a:spLocks noChangeArrowheads="1"/>
          </p:cNvSpPr>
          <p:nvPr/>
        </p:nvSpPr>
        <p:spPr bwMode="auto">
          <a:xfrm>
            <a:off x="1752600" y="2509838"/>
            <a:ext cx="1878106" cy="2587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latin typeface="Times New Roman" panose="02020603050405020304" pitchFamily="18" charset="0"/>
              </a:rPr>
              <a:t>2. TĐN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</a:rPr>
              <a:t> 3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: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Lá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xanh</a:t>
            </a:r>
            <a:endParaRPr lang="en-US" alt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10243" name="TextBox 25"/>
          <p:cNvSpPr txBox="1">
            <a:spLocks noChangeArrowheads="1"/>
          </p:cNvSpPr>
          <p:nvPr/>
        </p:nvSpPr>
        <p:spPr bwMode="auto">
          <a:xfrm>
            <a:off x="1547813" y="179389"/>
            <a:ext cx="9086850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Tiết 10: Nhạc lí: Giới thiệu về dịch giọng- tập đọc nhạc số giọng Pha tr</a:t>
            </a:r>
            <a:r>
              <a:rPr lang="vi-VN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ởng- TĐN số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244" name="Rectangle 8"/>
          <p:cNvSpPr>
            <a:spLocks noChangeArrowheads="1"/>
          </p:cNvSpPr>
          <p:nvPr/>
        </p:nvSpPr>
        <p:spPr bwMode="auto">
          <a:xfrm>
            <a:off x="1547814" y="1155701"/>
            <a:ext cx="7183437" cy="144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</a:rPr>
              <a:t>I. Nhạc lí: Giới thiệu về dịch giọng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4000">
              <a:latin typeface="Times New Roman" panose="02020603050405020304" pitchFamily="18" charset="0"/>
            </a:endParaRPr>
          </a:p>
        </p:txBody>
      </p:sp>
      <p:sp>
        <p:nvSpPr>
          <p:cNvPr id="10245" name="Rectangle 25"/>
          <p:cNvSpPr>
            <a:spLocks noChangeArrowheads="1"/>
          </p:cNvSpPr>
          <p:nvPr/>
        </p:nvSpPr>
        <p:spPr bwMode="auto">
          <a:xfrm>
            <a:off x="1466850" y="1549400"/>
            <a:ext cx="5487988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</a:rPr>
              <a:t>II. Tập đọc nhạc:</a:t>
            </a:r>
          </a:p>
        </p:txBody>
      </p:sp>
      <p:sp>
        <p:nvSpPr>
          <p:cNvPr id="10246" name="Rectangle 26"/>
          <p:cNvSpPr>
            <a:spLocks noChangeArrowheads="1"/>
          </p:cNvSpPr>
          <p:nvPr/>
        </p:nvSpPr>
        <p:spPr bwMode="auto">
          <a:xfrm>
            <a:off x="1633538" y="1935164"/>
            <a:ext cx="36068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 </a:t>
            </a:r>
            <a:r>
              <a:rPr lang="en-US" altLang="en-US" sz="2800" b="1">
                <a:latin typeface="Times New Roman" panose="02020603050405020304" pitchFamily="18" charset="0"/>
              </a:rPr>
              <a:t>1. Giọng Pha trưởng :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1752601" y="2828925"/>
            <a:ext cx="5745163" cy="461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</a:rPr>
              <a:t>Nhạc sĩ Hoàng Việt tên thật Lê Chí Trực (</a:t>
            </a:r>
            <a:r>
              <a:rPr lang="en-US" altLang="en-US" sz="2800">
                <a:latin typeface="Times New Roman" panose="02020603050405020304" pitchFamily="18" charset="0"/>
              </a:rPr>
              <a:t>1928 –1967)</a:t>
            </a:r>
          </a:p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</a:rPr>
              <a:t>Quê</a:t>
            </a:r>
            <a:r>
              <a:rPr lang="en-US" altLang="en-US" sz="2800">
                <a:latin typeface="Times New Roman" panose="02020603050405020304" pitchFamily="18" charset="0"/>
              </a:rPr>
              <a:t>: Cái Bè, Tiền Giang</a:t>
            </a:r>
          </a:p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</a:rPr>
              <a:t>Thể loại </a:t>
            </a:r>
            <a:r>
              <a:rPr lang="en-US" altLang="en-US" sz="2800">
                <a:latin typeface="Times New Roman" panose="02020603050405020304" pitchFamily="18" charset="0"/>
              </a:rPr>
              <a:t>: Nhạc đỏ, Giao hưởng</a:t>
            </a:r>
          </a:p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</a:rPr>
              <a:t>Tác phẩm nổi tiếng: </a:t>
            </a:r>
          </a:p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Tình ca, Nhạc rừng, Lên ngàn, Lá xanh, Giao hưởng “quê hương”.</a:t>
            </a:r>
          </a:p>
          <a:p>
            <a:pPr algn="just">
              <a:spcBef>
                <a:spcPct val="50000"/>
              </a:spcBef>
              <a:buFontTx/>
              <a:buNone/>
            </a:pPr>
            <a:endParaRPr lang="en-US" altLang="en-US" sz="2800" i="1">
              <a:latin typeface="Times New Roman" panose="02020603050405020304" pitchFamily="18" charset="0"/>
            </a:endParaRPr>
          </a:p>
        </p:txBody>
      </p:sp>
      <p:pic>
        <p:nvPicPr>
          <p:cNvPr id="31" name="Picture 2" descr="Hoang_Vi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1779588"/>
            <a:ext cx="302895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7835900" y="5702301"/>
            <a:ext cx="26860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100" b="1">
                <a:latin typeface="Times New Roman" panose="02020603050405020304" pitchFamily="18" charset="0"/>
              </a:rPr>
              <a:t>Nhạc sĩ: Hoàng Việt</a:t>
            </a:r>
          </a:p>
        </p:txBody>
      </p:sp>
    </p:spTree>
    <p:extLst>
      <p:ext uri="{BB962C8B-B14F-4D97-AF65-F5344CB8AC3E}">
        <p14:creationId xmlns:p14="http://schemas.microsoft.com/office/powerpoint/2010/main" val="404340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t9-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38450" y="1257300"/>
            <a:ext cx="6686550" cy="4514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9941" name="Oval 5"/>
          <p:cNvSpPr>
            <a:spLocks noChangeArrowheads="1"/>
          </p:cNvSpPr>
          <p:nvPr/>
        </p:nvSpPr>
        <p:spPr bwMode="auto">
          <a:xfrm>
            <a:off x="3676650" y="2286000"/>
            <a:ext cx="285750" cy="62865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1350">
              <a:cs typeface="Arial" panose="020B0604020202020204" pitchFamily="34" charset="0"/>
            </a:endParaRPr>
          </a:p>
        </p:txBody>
      </p:sp>
      <p:pic>
        <p:nvPicPr>
          <p:cNvPr id="11268" name="Picture 6" descr="t9-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285750"/>
            <a:ext cx="9086850" cy="5486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9943" name="Oval 7"/>
          <p:cNvSpPr>
            <a:spLocks noChangeArrowheads="1"/>
          </p:cNvSpPr>
          <p:nvPr/>
        </p:nvSpPr>
        <p:spPr bwMode="auto">
          <a:xfrm>
            <a:off x="3486150" y="1787525"/>
            <a:ext cx="381000" cy="74295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1350">
              <a:cs typeface="Arial" panose="020B0604020202020204" pitchFamily="34" charset="0"/>
            </a:endParaRPr>
          </a:p>
        </p:txBody>
      </p:sp>
      <p:sp>
        <p:nvSpPr>
          <p:cNvPr id="39944" name="Oval 8"/>
          <p:cNvSpPr>
            <a:spLocks noChangeArrowheads="1"/>
          </p:cNvSpPr>
          <p:nvPr/>
        </p:nvSpPr>
        <p:spPr bwMode="auto">
          <a:xfrm>
            <a:off x="2546351" y="1558925"/>
            <a:ext cx="600075" cy="97155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1350">
              <a:cs typeface="Arial" panose="020B0604020202020204" pitchFamily="34" charset="0"/>
            </a:endParaRPr>
          </a:p>
        </p:txBody>
      </p:sp>
      <p:sp>
        <p:nvSpPr>
          <p:cNvPr id="39945" name="Oval 9"/>
          <p:cNvSpPr>
            <a:spLocks noChangeArrowheads="1"/>
          </p:cNvSpPr>
          <p:nvPr/>
        </p:nvSpPr>
        <p:spPr bwMode="auto">
          <a:xfrm>
            <a:off x="9482138" y="4419600"/>
            <a:ext cx="400050" cy="838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1350">
              <a:cs typeface="Arial" panose="020B0604020202020204" pitchFamily="34" charset="0"/>
            </a:endParaRPr>
          </a:p>
        </p:txBody>
      </p:sp>
      <p:sp>
        <p:nvSpPr>
          <p:cNvPr id="39976" name="Oval 40"/>
          <p:cNvSpPr>
            <a:spLocks noChangeArrowheads="1"/>
          </p:cNvSpPr>
          <p:nvPr/>
        </p:nvSpPr>
        <p:spPr bwMode="auto">
          <a:xfrm>
            <a:off x="5695950" y="4572000"/>
            <a:ext cx="400050" cy="6858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1350">
              <a:cs typeface="Arial" panose="020B0604020202020204" pitchFamily="34" charset="0"/>
            </a:endParaRPr>
          </a:p>
        </p:txBody>
      </p:sp>
      <p:sp>
        <p:nvSpPr>
          <p:cNvPr id="39977" name="Oval 41"/>
          <p:cNvSpPr>
            <a:spLocks noChangeArrowheads="1"/>
          </p:cNvSpPr>
          <p:nvPr/>
        </p:nvSpPr>
        <p:spPr bwMode="auto">
          <a:xfrm>
            <a:off x="4462463" y="3086100"/>
            <a:ext cx="400050" cy="6858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1350">
              <a:cs typeface="Arial" panose="020B0604020202020204" pitchFamily="34" charset="0"/>
            </a:endParaRPr>
          </a:p>
        </p:txBody>
      </p:sp>
      <p:sp>
        <p:nvSpPr>
          <p:cNvPr id="16" name="Oval 41"/>
          <p:cNvSpPr>
            <a:spLocks noChangeArrowheads="1"/>
          </p:cNvSpPr>
          <p:nvPr/>
        </p:nvSpPr>
        <p:spPr bwMode="auto">
          <a:xfrm>
            <a:off x="4862513" y="1600200"/>
            <a:ext cx="400050" cy="6858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1350">
              <a:cs typeface="Arial" panose="020B0604020202020204" pitchFamily="34" charset="0"/>
            </a:endParaRPr>
          </a:p>
        </p:txBody>
      </p:sp>
      <p:sp>
        <p:nvSpPr>
          <p:cNvPr id="17" name="Oval 41"/>
          <p:cNvSpPr>
            <a:spLocks noChangeArrowheads="1"/>
          </p:cNvSpPr>
          <p:nvPr/>
        </p:nvSpPr>
        <p:spPr bwMode="auto">
          <a:xfrm>
            <a:off x="4938713" y="4572000"/>
            <a:ext cx="400050" cy="6858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1350">
              <a:cs typeface="Arial" panose="020B0604020202020204" pitchFamily="34" charset="0"/>
            </a:endParaRPr>
          </a:p>
        </p:txBody>
      </p:sp>
      <p:sp>
        <p:nvSpPr>
          <p:cNvPr id="18" name="Oval 41"/>
          <p:cNvSpPr>
            <a:spLocks noChangeArrowheads="1"/>
          </p:cNvSpPr>
          <p:nvPr/>
        </p:nvSpPr>
        <p:spPr bwMode="auto">
          <a:xfrm>
            <a:off x="6978650" y="1416050"/>
            <a:ext cx="1049244" cy="1114425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135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366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9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9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9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9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animBg="1"/>
      <p:bldP spid="39941" grpId="1" animBg="1"/>
      <p:bldP spid="39943" grpId="0" animBg="1"/>
      <p:bldP spid="39943" grpId="1" animBg="1"/>
      <p:bldP spid="39944" grpId="0" animBg="1"/>
      <p:bldP spid="39944" grpId="1" animBg="1"/>
      <p:bldP spid="39945" grpId="0" animBg="1"/>
      <p:bldP spid="39945" grpId="1" animBg="1"/>
      <p:bldP spid="39976" grpId="0" animBg="1"/>
      <p:bldP spid="39977" grpId="0" animBg="1"/>
      <p:bldP spid="16" grpId="0" animBg="1"/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t9-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7576"/>
            <a:ext cx="12192000" cy="675042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3" name="Straight Connector 2"/>
          <p:cNvCxnSpPr/>
          <p:nvPr/>
        </p:nvCxnSpPr>
        <p:spPr>
          <a:xfrm flipH="1">
            <a:off x="4504766" y="4155142"/>
            <a:ext cx="403411" cy="76648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923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8"/>
          <p:cNvSpPr>
            <a:spLocks noChangeArrowheads="1"/>
          </p:cNvSpPr>
          <p:nvPr/>
        </p:nvSpPr>
        <p:spPr bwMode="auto">
          <a:xfrm>
            <a:off x="2089943" y="1905000"/>
            <a:ext cx="7955010" cy="83707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200" b="1" dirty="0" smtClean="0">
                <a:latin typeface="Times New Roman" panose="02020603050405020304" pitchFamily="18" charset="0"/>
              </a:rPr>
              <a:t>2. </a:t>
            </a:r>
            <a:r>
              <a:rPr lang="en-US" altLang="en-US" sz="3200" b="1" dirty="0">
                <a:latin typeface="Times New Roman" panose="02020603050405020304" pitchFamily="18" charset="0"/>
              </a:rPr>
              <a:t>TĐN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smtClean="0">
                <a:latin typeface="Times New Roman" panose="02020603050405020304" pitchFamily="18" charset="0"/>
              </a:rPr>
              <a:t>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200" b="1" dirty="0" err="1" smtClean="0">
                <a:latin typeface="Times New Roman" panose="02020603050405020304" pitchFamily="18" charset="0"/>
              </a:rPr>
              <a:t>Luyện</a:t>
            </a:r>
            <a:r>
              <a:rPr lang="en-US" alt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latin typeface="Times New Roman" panose="02020603050405020304" pitchFamily="18" charset="0"/>
              </a:rPr>
              <a:t>thanh</a:t>
            </a:r>
            <a:r>
              <a:rPr lang="en-US" alt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latin typeface="Times New Roman" panose="02020603050405020304" pitchFamily="18" charset="0"/>
              </a:rPr>
              <a:t>theo</a:t>
            </a:r>
            <a:r>
              <a:rPr lang="en-US" altLang="en-US" sz="3200" b="1" dirty="0" smtClean="0">
                <a:latin typeface="Times New Roman" panose="02020603050405020304" pitchFamily="18" charset="0"/>
              </a:rPr>
              <a:t> Gam </a:t>
            </a:r>
            <a:r>
              <a:rPr lang="en-US" altLang="en-US" sz="3200" b="1" dirty="0" err="1" smtClean="0">
                <a:latin typeface="Times New Roman" panose="02020603050405020304" pitchFamily="18" charset="0"/>
              </a:rPr>
              <a:t>pha</a:t>
            </a:r>
            <a:r>
              <a:rPr lang="en-US" altLang="en-US" sz="32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latin typeface="Times New Roman" panose="02020603050405020304" pitchFamily="18" charset="0"/>
              </a:rPr>
              <a:t>trưởng</a:t>
            </a:r>
            <a:r>
              <a:rPr lang="en-US" altLang="en-US" sz="3200" b="1" dirty="0" smtClean="0">
                <a:latin typeface="Times New Roman" panose="02020603050405020304" pitchFamily="18" charset="0"/>
              </a:rPr>
              <a:t> F </a:t>
            </a:r>
            <a:r>
              <a:rPr lang="en-US" altLang="en-US" sz="3200" b="1" dirty="0" err="1" smtClean="0">
                <a:latin typeface="Times New Roman" panose="02020603050405020304" pitchFamily="18" charset="0"/>
              </a:rPr>
              <a:t>Dur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12291" name="TextBox 25"/>
          <p:cNvSpPr txBox="1">
            <a:spLocks noChangeArrowheads="1"/>
          </p:cNvSpPr>
          <p:nvPr/>
        </p:nvSpPr>
        <p:spPr bwMode="auto">
          <a:xfrm>
            <a:off x="1638300" y="58738"/>
            <a:ext cx="9086850" cy="184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Tiết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10: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Nhạc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lí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Giới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thiệu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dịch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giọng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đọc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nhạc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giọng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Pha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tr</a:t>
            </a:r>
            <a:r>
              <a:rPr lang="vi-VN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ởng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- TĐN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Times New Roman" panose="02020603050405020304" pitchFamily="18" charset="0"/>
            </a:endParaRPr>
          </a:p>
        </p:txBody>
      </p:sp>
      <p:pic>
        <p:nvPicPr>
          <p:cNvPr id="12295" name="Picture 3" descr="F-D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9" y="4352925"/>
            <a:ext cx="867727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5"/>
          <p:cNvSpPr>
            <a:spLocks noChangeArrowheads="1"/>
          </p:cNvSpPr>
          <p:nvPr/>
        </p:nvSpPr>
        <p:spPr bwMode="auto">
          <a:xfrm>
            <a:off x="2724150" y="5381625"/>
            <a:ext cx="388938" cy="685800"/>
          </a:xfrm>
          <a:prstGeom prst="ellipse">
            <a:avLst/>
          </a:prstGeom>
          <a:noFill/>
          <a:ln w="57150">
            <a:solidFill>
              <a:srgbClr val="CC3300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350">
              <a:cs typeface="Arial" panose="020B0604020202020204" pitchFamily="34" charset="0"/>
            </a:endParaRPr>
          </a:p>
        </p:txBody>
      </p:sp>
      <p:sp>
        <p:nvSpPr>
          <p:cNvPr id="13" name="Oval 5"/>
          <p:cNvSpPr>
            <a:spLocks noChangeArrowheads="1"/>
          </p:cNvSpPr>
          <p:nvPr/>
        </p:nvSpPr>
        <p:spPr bwMode="auto">
          <a:xfrm>
            <a:off x="9905814" y="4489450"/>
            <a:ext cx="400050" cy="685800"/>
          </a:xfrm>
          <a:prstGeom prst="ellipse">
            <a:avLst/>
          </a:prstGeom>
          <a:noFill/>
          <a:ln w="57150">
            <a:solidFill>
              <a:srgbClr val="CC3300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350">
              <a:cs typeface="Arial" panose="020B0604020202020204" pitchFamily="34" charset="0"/>
            </a:endParaRPr>
          </a:p>
        </p:txBody>
      </p:sp>
      <p:sp>
        <p:nvSpPr>
          <p:cNvPr id="14" name="Oval 5"/>
          <p:cNvSpPr>
            <a:spLocks noChangeArrowheads="1"/>
          </p:cNvSpPr>
          <p:nvPr/>
        </p:nvSpPr>
        <p:spPr bwMode="auto">
          <a:xfrm>
            <a:off x="4754563" y="5210175"/>
            <a:ext cx="400050" cy="685800"/>
          </a:xfrm>
          <a:prstGeom prst="ellipse">
            <a:avLst/>
          </a:prstGeom>
          <a:noFill/>
          <a:ln w="57150">
            <a:solidFill>
              <a:srgbClr val="CC3300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350">
              <a:cs typeface="Arial" panose="020B0604020202020204" pitchFamily="34" charset="0"/>
            </a:endParaRPr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6837363" y="4832350"/>
            <a:ext cx="400050" cy="685800"/>
          </a:xfrm>
          <a:prstGeom prst="ellipse">
            <a:avLst/>
          </a:prstGeom>
          <a:noFill/>
          <a:ln w="57150">
            <a:solidFill>
              <a:srgbClr val="CC3300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35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99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5"/>
          <p:cNvSpPr>
            <a:spLocks noChangeArrowheads="1"/>
          </p:cNvSpPr>
          <p:nvPr/>
        </p:nvSpPr>
        <p:spPr bwMode="auto">
          <a:xfrm>
            <a:off x="1376082" y="140916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TĐN </a:t>
            </a:r>
            <a:r>
              <a:rPr lang="en-US" alt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5" y="838200"/>
            <a:ext cx="12053455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Connector 13"/>
          <p:cNvCxnSpPr/>
          <p:nvPr/>
        </p:nvCxnSpPr>
        <p:spPr>
          <a:xfrm flipV="1">
            <a:off x="2218765" y="3361765"/>
            <a:ext cx="9103659" cy="224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1376082" y="4491318"/>
            <a:ext cx="9946342" cy="4258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1264024" y="5661212"/>
            <a:ext cx="9923929" cy="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1264024" y="6857999"/>
            <a:ext cx="9923929" cy="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272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37" y="2105891"/>
            <a:ext cx="11970328" cy="4752108"/>
          </a:xfrm>
        </p:spPr>
      </p:pic>
    </p:spTree>
    <p:extLst>
      <p:ext uri="{BB962C8B-B14F-4D97-AF65-F5344CB8AC3E}">
        <p14:creationId xmlns:p14="http://schemas.microsoft.com/office/powerpoint/2010/main" val="73049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590800" y="1"/>
            <a:ext cx="8077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Đọc</a:t>
            </a:r>
            <a:r>
              <a:rPr lang="en-US" altLang="en-US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nhạc</a:t>
            </a:r>
            <a:r>
              <a:rPr lang="en-US" altLang="en-US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theo</a:t>
            </a:r>
            <a:r>
              <a:rPr lang="en-US" altLang="en-US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ký</a:t>
            </a:r>
            <a:r>
              <a:rPr lang="en-US" altLang="en-US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hiệu</a:t>
            </a:r>
            <a:r>
              <a:rPr lang="en-US" altLang="en-US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bàn</a:t>
            </a:r>
            <a:r>
              <a:rPr lang="en-US" altLang="en-US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tay</a:t>
            </a:r>
            <a:endParaRPr lang="en-US" altLang="en-US" b="1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5" y="838200"/>
            <a:ext cx="12053455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94" y="496888"/>
            <a:ext cx="3534936" cy="12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83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590800" y="1"/>
            <a:ext cx="8077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Đọc</a:t>
            </a:r>
            <a:r>
              <a:rPr lang="en-US" altLang="en-US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nhạc</a:t>
            </a:r>
            <a:r>
              <a:rPr lang="en-US" altLang="en-US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vỗ</a:t>
            </a:r>
            <a:r>
              <a:rPr lang="en-US" altLang="en-US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tay</a:t>
            </a:r>
            <a:r>
              <a:rPr lang="en-US" altLang="en-US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theo</a:t>
            </a:r>
            <a:r>
              <a:rPr lang="en-US" altLang="en-US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tiết</a:t>
            </a:r>
            <a:r>
              <a:rPr lang="en-US" altLang="en-US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tấu</a:t>
            </a:r>
            <a:endParaRPr lang="en-US" altLang="en-US" b="1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5" y="838200"/>
            <a:ext cx="12053455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478" y="261611"/>
            <a:ext cx="1400175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75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5"/>
          <p:cNvSpPr>
            <a:spLocks noChangeArrowheads="1"/>
          </p:cNvSpPr>
          <p:nvPr/>
        </p:nvSpPr>
        <p:spPr bwMode="auto">
          <a:xfrm>
            <a:off x="1524000" y="1176339"/>
            <a:ext cx="914400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 LÍ: GIỚI THIỆU VỀ DỊCH GIỌNG</a:t>
            </a:r>
            <a:b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 NHẠC: GIỌNG PHA TRƯỞNG – TĐN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  <p:pic>
        <p:nvPicPr>
          <p:cNvPr id="410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846513"/>
            <a:ext cx="28575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29947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 noChangeArrowheads="1"/>
          </p:cNvSpPr>
          <p:nvPr>
            <p:ph type="ctrTitle"/>
          </p:nvPr>
        </p:nvSpPr>
        <p:spPr>
          <a:xfrm>
            <a:off x="3181350" y="1028701"/>
            <a:ext cx="4523815" cy="110331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alt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endParaRPr lang="en-US" altLang="en-US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371" name="Picture 13" descr="18wf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800" y="4400551"/>
            <a:ext cx="1422400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017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1676400" y="2057401"/>
            <a:ext cx="8763000" cy="3394075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marL="0" indent="0">
              <a:buNone/>
            </a:pP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571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2057400" y="938214"/>
            <a:ext cx="8610600" cy="3394075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thăng</a:t>
            </a:r>
            <a:endParaRPr lang="en-US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755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1676400" y="1101726"/>
            <a:ext cx="8991600" cy="3394075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 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7867650" y="1828800"/>
            <a:ext cx="165735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thấp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895600" y="2365375"/>
            <a:ext cx="165735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hát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743200" y="2889250"/>
            <a:ext cx="165735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</a:p>
        </p:txBody>
      </p:sp>
    </p:spTree>
    <p:extLst>
      <p:ext uri="{BB962C8B-B14F-4D97-AF65-F5344CB8AC3E}">
        <p14:creationId xmlns:p14="http://schemas.microsoft.com/office/powerpoint/2010/main" val="1976929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1905000" y="2057401"/>
            <a:ext cx="8382000" cy="3394075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5: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marL="0" indent="0">
              <a:buNone/>
            </a:pP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giáng</a:t>
            </a:r>
            <a:endParaRPr lang="en-US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775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1828800" y="2057401"/>
            <a:ext cx="8686800" cy="3394075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6: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endParaRPr lang="en-US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826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1752600" y="2057401"/>
            <a:ext cx="8763000" cy="3394075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7: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…………..………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038600" y="2667000"/>
            <a:ext cx="27432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dang tay nối lại</a:t>
            </a:r>
          </a:p>
        </p:txBody>
      </p:sp>
    </p:spTree>
    <p:extLst>
      <p:ext uri="{BB962C8B-B14F-4D97-AF65-F5344CB8AC3E}">
        <p14:creationId xmlns:p14="http://schemas.microsoft.com/office/powerpoint/2010/main" val="410950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 noChangeArrowheads="1"/>
          </p:cNvSpPr>
          <p:nvPr>
            <p:ph type="ctrTitle"/>
          </p:nvPr>
        </p:nvSpPr>
        <p:spPr>
          <a:xfrm>
            <a:off x="3181350" y="1028701"/>
            <a:ext cx="3714750" cy="110331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200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2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8: </a:t>
            </a:r>
            <a:r>
              <a:rPr lang="en-US" alt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alt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32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555" name="Group 2"/>
          <p:cNvGrpSpPr>
            <a:grpSpLocks/>
          </p:cNvGrpSpPr>
          <p:nvPr/>
        </p:nvGrpSpPr>
        <p:grpSpPr bwMode="auto">
          <a:xfrm>
            <a:off x="2838450" y="2343150"/>
            <a:ext cx="6629400" cy="571500"/>
            <a:chOff x="228600" y="1981200"/>
            <a:chExt cx="8839200" cy="762000"/>
          </a:xfrm>
        </p:grpSpPr>
        <p:sp>
          <p:nvSpPr>
            <p:cNvPr id="4" name="Rectangle 3"/>
            <p:cNvSpPr/>
            <p:nvPr/>
          </p:nvSpPr>
          <p:spPr>
            <a:xfrm>
              <a:off x="228600" y="1981200"/>
              <a:ext cx="1143000" cy="762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3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Lá</a:t>
              </a:r>
              <a:endPara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1371600" y="1981200"/>
              <a:ext cx="1143000" cy="762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3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Đồ</a:t>
              </a:r>
              <a:endPara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514600" y="1981200"/>
              <a:ext cx="1143000" cy="762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3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Pha</a:t>
              </a:r>
              <a:endPara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657600" y="1981200"/>
              <a:ext cx="1981200" cy="762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4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Pha</a:t>
              </a:r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Pha</a:t>
              </a:r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638800" y="1981200"/>
              <a:ext cx="1143000" cy="762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3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Pha</a:t>
              </a:r>
              <a:endPara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Rectangle 10">
              <a:hlinkClick r:id="rId3" action="ppaction://hlinksldjump"/>
            </p:cNvPr>
            <p:cNvSpPr/>
            <p:nvPr/>
          </p:nvSpPr>
          <p:spPr>
            <a:xfrm>
              <a:off x="6781800" y="1981200"/>
              <a:ext cx="1143000" cy="762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3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Đồ</a:t>
              </a:r>
              <a:endPara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924800" y="1981200"/>
              <a:ext cx="1143000" cy="762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3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Lá</a:t>
              </a:r>
              <a:endPara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23556" name="Picture 2" descr="cau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136"/>
          <a:stretch>
            <a:fillRect/>
          </a:stretch>
        </p:blipFill>
        <p:spPr bwMode="auto">
          <a:xfrm>
            <a:off x="2552700" y="3013076"/>
            <a:ext cx="6915150" cy="190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3855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 noChangeArrowheads="1"/>
          </p:cNvSpPr>
          <p:nvPr>
            <p:ph type="title" idx="4294967295"/>
          </p:nvPr>
        </p:nvSpPr>
        <p:spPr>
          <a:xfrm>
            <a:off x="6019800" y="1052513"/>
            <a:ext cx="6172200" cy="857250"/>
          </a:xfrm>
        </p:spPr>
        <p:txBody>
          <a:bodyPr/>
          <a:lstStyle/>
          <a:p>
            <a:r>
              <a:rPr lang="en-US" altLang="en-US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</a:p>
        </p:txBody>
      </p:sp>
      <p:sp>
        <p:nvSpPr>
          <p:cNvPr id="16389" name="Content Placeholder 2"/>
          <p:cNvSpPr txBox="1">
            <a:spLocks/>
          </p:cNvSpPr>
          <p:nvPr/>
        </p:nvSpPr>
        <p:spPr bwMode="auto">
          <a:xfrm>
            <a:off x="3352799" y="2286001"/>
            <a:ext cx="7176247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</a:t>
            </a:r>
            <a:r>
              <a:rPr lang="en-US" alt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alt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alt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alt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thuần</a:t>
            </a:r>
            <a:r>
              <a:rPr lang="en-US" alt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thục</a:t>
            </a:r>
            <a:r>
              <a:rPr lang="en-US" alt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alt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alt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alt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MS Reference Specialty" panose="05000500000000000000" pitchFamily="2" charset="2"/>
              </a:rPr>
              <a:t></a:t>
            </a:r>
            <a:r>
              <a:rPr lang="en-US" altLang="en-US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TĐN </a:t>
            </a:r>
            <a:r>
              <a:rPr lang="en-US" alt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406586" y="3587176"/>
            <a:ext cx="706867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alt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5605" name="Picture 13" descr="18wf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8521" y="4764714"/>
            <a:ext cx="1422400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65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9" grpId="0"/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WordArt 18"/>
          <p:cNvSpPr>
            <a:spLocks noChangeArrowheads="1" noChangeShapeType="1" noTextEdit="1"/>
          </p:cNvSpPr>
          <p:nvPr/>
        </p:nvSpPr>
        <p:spPr bwMode="auto">
          <a:xfrm>
            <a:off x="3733799" y="1314450"/>
            <a:ext cx="5053361" cy="5905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kern="10" dirty="0" err="1">
                <a:gradFill rotWithShape="1">
                  <a:gsLst>
                    <a:gs pos="0">
                      <a:srgbClr val="FFFF66">
                        <a:alpha val="76999"/>
                      </a:srgbClr>
                    </a:gs>
                    <a:gs pos="100000">
                      <a:srgbClr val="FF0000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kern="10" dirty="0">
                <a:gradFill rotWithShape="1">
                  <a:gsLst>
                    <a:gs pos="0">
                      <a:srgbClr val="FFFF66">
                        <a:alpha val="76999"/>
                      </a:srgbClr>
                    </a:gs>
                    <a:gs pos="100000">
                      <a:srgbClr val="FF0000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0" dirty="0" err="1">
                <a:gradFill rotWithShape="1">
                  <a:gsLst>
                    <a:gs pos="0">
                      <a:srgbClr val="FFFF66">
                        <a:alpha val="76999"/>
                      </a:srgbClr>
                    </a:gs>
                    <a:gs pos="100000">
                      <a:srgbClr val="FF0000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kern="10" dirty="0">
                <a:gradFill rotWithShape="1">
                  <a:gsLst>
                    <a:gs pos="0">
                      <a:srgbClr val="FFFF66">
                        <a:alpha val="76999"/>
                      </a:srgbClr>
                    </a:gs>
                    <a:gs pos="100000">
                      <a:srgbClr val="FF0000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0" dirty="0" err="1">
                <a:gradFill rotWithShape="1">
                  <a:gsLst>
                    <a:gs pos="0">
                      <a:srgbClr val="FFFF66">
                        <a:alpha val="76999"/>
                      </a:srgbClr>
                    </a:gs>
                    <a:gs pos="100000">
                      <a:srgbClr val="FF0000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b="1" kern="10" dirty="0">
                <a:gradFill rotWithShape="1">
                  <a:gsLst>
                    <a:gs pos="0">
                      <a:srgbClr val="FFFF66">
                        <a:alpha val="76999"/>
                      </a:srgbClr>
                    </a:gs>
                    <a:gs pos="100000">
                      <a:srgbClr val="FF0000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0" dirty="0" err="1">
                <a:gradFill rotWithShape="1">
                  <a:gsLst>
                    <a:gs pos="0">
                      <a:srgbClr val="FFFF66">
                        <a:alpha val="76999"/>
                      </a:srgbClr>
                    </a:gs>
                    <a:gs pos="100000">
                      <a:srgbClr val="FF0000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b="1" kern="10" dirty="0">
                <a:gradFill rotWithShape="1">
                  <a:gsLst>
                    <a:gs pos="0">
                      <a:srgbClr val="FFFF66">
                        <a:alpha val="76999"/>
                      </a:srgbClr>
                    </a:gs>
                    <a:gs pos="100000">
                      <a:srgbClr val="FF0000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0" dirty="0" err="1">
                <a:gradFill rotWithShape="1">
                  <a:gsLst>
                    <a:gs pos="0">
                      <a:srgbClr val="FFFF66">
                        <a:alpha val="76999"/>
                      </a:srgbClr>
                    </a:gs>
                    <a:gs pos="100000">
                      <a:srgbClr val="FF0000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b="1" kern="10" dirty="0">
                <a:gradFill rotWithShape="1">
                  <a:gsLst>
                    <a:gs pos="0">
                      <a:srgbClr val="FFFF66">
                        <a:alpha val="76999"/>
                      </a:srgbClr>
                    </a:gs>
                    <a:gs pos="100000">
                      <a:srgbClr val="FF0000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0" dirty="0" err="1">
                <a:gradFill rotWithShape="1">
                  <a:gsLst>
                    <a:gs pos="0">
                      <a:srgbClr val="FFFF66">
                        <a:alpha val="76999"/>
                      </a:srgbClr>
                    </a:gs>
                    <a:gs pos="100000">
                      <a:srgbClr val="FF0000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endParaRPr lang="en-US" b="1" kern="10" dirty="0">
              <a:gradFill rotWithShape="1">
                <a:gsLst>
                  <a:gs pos="0">
                    <a:srgbClr val="FFFF66">
                      <a:alpha val="76999"/>
                    </a:srgbClr>
                  </a:gs>
                  <a:gs pos="100000">
                    <a:srgbClr val="FF0000"/>
                  </a:gs>
                </a:gsLst>
                <a:path path="rect">
                  <a:fillToRect r="100000" b="100000"/>
                </a:path>
              </a:gra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846841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5"/>
          <p:cNvSpPr>
            <a:spLocks noChangeArrowheads="1"/>
          </p:cNvSpPr>
          <p:nvPr/>
        </p:nvSpPr>
        <p:spPr bwMode="auto">
          <a:xfrm>
            <a:off x="1524000" y="1176339"/>
            <a:ext cx="91440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 LÍ: GIỚI THIỆU VỀ DỊCH GIỌNG</a:t>
            </a:r>
            <a:b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846513"/>
            <a:ext cx="28575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98517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5" name="Rectangle 3"/>
          <p:cNvSpPr>
            <a:spLocks noGrp="1" noChangeArrowheads="1"/>
          </p:cNvSpPr>
          <p:nvPr>
            <p:ph idx="1"/>
          </p:nvPr>
        </p:nvSpPr>
        <p:spPr>
          <a:xfrm>
            <a:off x="1866900" y="3768516"/>
            <a:ext cx="8229600" cy="836938"/>
          </a:xfrm>
        </p:spPr>
        <p:txBody>
          <a:bodyPr>
            <a:normAutofit fontScale="55000" lnSpcReduction="20000"/>
          </a:bodyPr>
          <a:lstStyle/>
          <a:p>
            <a:pPr marL="574675" lvl="1" indent="-423863">
              <a:buNone/>
              <a:defRPr/>
            </a:pPr>
            <a:r>
              <a:rPr lang="en-US" sz="5100" dirty="0" smtClean="0">
                <a:solidFill>
                  <a:srgbClr val="C00000"/>
                </a:solidFill>
                <a:latin typeface="Times New Roman" pitchFamily="18" charset="0"/>
              </a:rPr>
              <a:t>3. </a:t>
            </a:r>
            <a:r>
              <a:rPr lang="en-US" sz="5100" dirty="0" err="1" smtClean="0">
                <a:solidFill>
                  <a:srgbClr val="C00000"/>
                </a:solidFill>
                <a:latin typeface="Times New Roman" pitchFamily="18" charset="0"/>
              </a:rPr>
              <a:t>Bài</a:t>
            </a:r>
            <a:r>
              <a:rPr lang="en-US" sz="5100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5100" dirty="0" err="1" smtClean="0">
                <a:solidFill>
                  <a:srgbClr val="C00000"/>
                </a:solidFill>
                <a:latin typeface="Times New Roman" pitchFamily="18" charset="0"/>
              </a:rPr>
              <a:t>hát</a:t>
            </a:r>
            <a:r>
              <a:rPr lang="en-US" sz="5100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5100" i="1" dirty="0" err="1" smtClean="0">
                <a:solidFill>
                  <a:srgbClr val="C00000"/>
                </a:solidFill>
                <a:latin typeface="Times New Roman" pitchFamily="18" charset="0"/>
              </a:rPr>
              <a:t>Nối</a:t>
            </a:r>
            <a:r>
              <a:rPr lang="en-US" sz="5100" i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5100" i="1" dirty="0" err="1" smtClean="0">
                <a:solidFill>
                  <a:srgbClr val="C00000"/>
                </a:solidFill>
                <a:latin typeface="Times New Roman" pitchFamily="18" charset="0"/>
              </a:rPr>
              <a:t>vòng</a:t>
            </a:r>
            <a:r>
              <a:rPr lang="en-US" sz="5100" i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5100" i="1" dirty="0" err="1" smtClean="0">
                <a:solidFill>
                  <a:srgbClr val="C00000"/>
                </a:solidFill>
                <a:latin typeface="Times New Roman" pitchFamily="18" charset="0"/>
              </a:rPr>
              <a:t>tay</a:t>
            </a:r>
            <a:r>
              <a:rPr lang="en-US" sz="5100" i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5100" i="1" dirty="0" err="1" smtClean="0">
                <a:solidFill>
                  <a:srgbClr val="C00000"/>
                </a:solidFill>
                <a:latin typeface="Times New Roman" pitchFamily="18" charset="0"/>
              </a:rPr>
              <a:t>lớn</a:t>
            </a:r>
            <a:r>
              <a:rPr lang="en-US" sz="5100" i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5100" dirty="0" err="1" smtClean="0">
                <a:solidFill>
                  <a:srgbClr val="C00000"/>
                </a:solidFill>
                <a:latin typeface="Times New Roman" pitchFamily="18" charset="0"/>
              </a:rPr>
              <a:t>muốn</a:t>
            </a:r>
            <a:r>
              <a:rPr lang="en-US" sz="5100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5100" dirty="0" err="1" smtClean="0">
                <a:solidFill>
                  <a:srgbClr val="C00000"/>
                </a:solidFill>
                <a:latin typeface="Times New Roman" pitchFamily="18" charset="0"/>
              </a:rPr>
              <a:t>gửi</a:t>
            </a:r>
            <a:r>
              <a:rPr lang="en-US" sz="5100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5100" dirty="0" err="1" smtClean="0">
                <a:solidFill>
                  <a:srgbClr val="C00000"/>
                </a:solidFill>
                <a:latin typeface="Times New Roman" pitchFamily="18" charset="0"/>
              </a:rPr>
              <a:t>đến</a:t>
            </a:r>
            <a:r>
              <a:rPr lang="en-US" sz="5100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5100" dirty="0" err="1" smtClean="0">
                <a:solidFill>
                  <a:srgbClr val="C00000"/>
                </a:solidFill>
                <a:latin typeface="Times New Roman" pitchFamily="18" charset="0"/>
              </a:rPr>
              <a:t>chúng</a:t>
            </a:r>
            <a:r>
              <a:rPr lang="en-US" sz="5100" dirty="0" smtClean="0">
                <a:solidFill>
                  <a:srgbClr val="C00000"/>
                </a:solidFill>
                <a:latin typeface="Times New Roman" pitchFamily="18" charset="0"/>
              </a:rPr>
              <a:t> ta </a:t>
            </a:r>
            <a:r>
              <a:rPr lang="en-US" sz="5100" dirty="0" err="1" smtClean="0">
                <a:solidFill>
                  <a:srgbClr val="C00000"/>
                </a:solidFill>
                <a:latin typeface="Times New Roman" pitchFamily="18" charset="0"/>
              </a:rPr>
              <a:t>thông</a:t>
            </a:r>
            <a:r>
              <a:rPr lang="en-US" sz="5100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5100" dirty="0" err="1" smtClean="0">
                <a:solidFill>
                  <a:srgbClr val="C00000"/>
                </a:solidFill>
                <a:latin typeface="Times New Roman" pitchFamily="18" charset="0"/>
              </a:rPr>
              <a:t>điệp</a:t>
            </a:r>
            <a:r>
              <a:rPr lang="en-US" sz="5100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5100" dirty="0" err="1" smtClean="0">
                <a:solidFill>
                  <a:srgbClr val="C00000"/>
                </a:solidFill>
                <a:latin typeface="Times New Roman" pitchFamily="18" charset="0"/>
              </a:rPr>
              <a:t>gì</a:t>
            </a:r>
            <a:r>
              <a:rPr lang="en-US" sz="5100" dirty="0" smtClean="0">
                <a:solidFill>
                  <a:srgbClr val="C00000"/>
                </a:solidFill>
                <a:latin typeface="Times New Roman" pitchFamily="18" charset="0"/>
              </a:rPr>
              <a:t>? </a:t>
            </a:r>
          </a:p>
          <a:p>
            <a:pPr marL="36513" indent="-36513">
              <a:buNone/>
              <a:defRPr/>
            </a:pPr>
            <a:endParaRPr lang="en-US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98307" name="Text Box 7"/>
          <p:cNvSpPr txBox="1">
            <a:spLocks noChangeArrowheads="1"/>
          </p:cNvSpPr>
          <p:nvPr/>
        </p:nvSpPr>
        <p:spPr bwMode="auto">
          <a:xfrm>
            <a:off x="2895600" y="152401"/>
            <a:ext cx="64770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500" b="1" dirty="0" err="1" smtClean="0">
                <a:solidFill>
                  <a:srgbClr val="FF0000"/>
                </a:solidFill>
              </a:rPr>
              <a:t>Khởi</a:t>
            </a:r>
            <a:r>
              <a:rPr lang="en-US" sz="4500" b="1" dirty="0" smtClean="0">
                <a:solidFill>
                  <a:srgbClr val="FF0000"/>
                </a:solidFill>
              </a:rPr>
              <a:t> </a:t>
            </a:r>
            <a:r>
              <a:rPr lang="en-US" sz="4500" b="1" dirty="0" err="1" smtClean="0">
                <a:solidFill>
                  <a:srgbClr val="FF0000"/>
                </a:solidFill>
              </a:rPr>
              <a:t>động</a:t>
            </a:r>
            <a:endParaRPr lang="en-US" sz="4500" b="1" dirty="0">
              <a:solidFill>
                <a:srgbClr val="FF0000"/>
              </a:solidFill>
            </a:endParaRPr>
          </a:p>
        </p:txBody>
      </p:sp>
      <p:sp>
        <p:nvSpPr>
          <p:cNvPr id="213008" name="Rectangle 16"/>
          <p:cNvSpPr>
            <a:spLocks noChangeArrowheads="1"/>
          </p:cNvSpPr>
          <p:nvPr/>
        </p:nvSpPr>
        <p:spPr bwMode="auto">
          <a:xfrm>
            <a:off x="2133600" y="4730541"/>
            <a:ext cx="8001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002060"/>
                </a:solidFill>
              </a:rPr>
              <a:t>- </a:t>
            </a:r>
            <a:r>
              <a:rPr lang="en-US" dirty="0" err="1" smtClean="0">
                <a:solidFill>
                  <a:srgbClr val="002060"/>
                </a:solidFill>
              </a:rPr>
              <a:t>Mọi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người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cùng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đoàn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kết</a:t>
            </a:r>
            <a:r>
              <a:rPr lang="en-US" dirty="0" smtClean="0">
                <a:solidFill>
                  <a:srgbClr val="002060"/>
                </a:solidFill>
              </a:rPr>
              <a:t> ,</a:t>
            </a:r>
            <a:r>
              <a:rPr lang="en-US" dirty="0" err="1" smtClean="0">
                <a:solidFill>
                  <a:srgbClr val="002060"/>
                </a:solidFill>
              </a:rPr>
              <a:t>nắm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tay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kề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sát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bên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nhau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để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tạo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dựng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cuộc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sống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yên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vui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thanh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bình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vì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một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đất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nước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Việt</a:t>
            </a:r>
            <a:r>
              <a:rPr lang="en-US" dirty="0" smtClean="0">
                <a:solidFill>
                  <a:srgbClr val="002060"/>
                </a:solidFill>
              </a:rPr>
              <a:t> Nam </a:t>
            </a:r>
            <a:r>
              <a:rPr lang="en-US" dirty="0" err="1" smtClean="0">
                <a:solidFill>
                  <a:srgbClr val="002060"/>
                </a:solidFill>
              </a:rPr>
              <a:t>hòa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bình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hạnh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phúc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13010" name="Text Box 18"/>
          <p:cNvSpPr txBox="1">
            <a:spLocks noChangeArrowheads="1"/>
          </p:cNvSpPr>
          <p:nvPr/>
        </p:nvSpPr>
        <p:spPr bwMode="auto">
          <a:xfrm>
            <a:off x="2209800" y="1676401"/>
            <a:ext cx="762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002060"/>
                </a:solidFill>
              </a:rPr>
              <a:t>- </a:t>
            </a:r>
            <a:r>
              <a:rPr lang="en-US" dirty="0" err="1" smtClean="0">
                <a:solidFill>
                  <a:srgbClr val="002060"/>
                </a:solidFill>
              </a:rPr>
              <a:t>Nhạc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sĩ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Trịnh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Công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Sơn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13011" name="Text Box 19"/>
          <p:cNvSpPr txBox="1">
            <a:spLocks noChangeArrowheads="1"/>
          </p:cNvSpPr>
          <p:nvPr/>
        </p:nvSpPr>
        <p:spPr bwMode="auto">
          <a:xfrm>
            <a:off x="2057400" y="2954426"/>
            <a:ext cx="7543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002060"/>
                </a:solidFill>
              </a:rPr>
              <a:t>- </a:t>
            </a:r>
            <a:r>
              <a:rPr lang="en-US" dirty="0" err="1" smtClean="0">
                <a:solidFill>
                  <a:srgbClr val="002060"/>
                </a:solidFill>
              </a:rPr>
              <a:t>Giọng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thứ</a:t>
            </a:r>
            <a:r>
              <a:rPr lang="en-US" dirty="0" smtClean="0">
                <a:solidFill>
                  <a:srgbClr val="002060"/>
                </a:solidFill>
              </a:rPr>
              <a:t> ( E moll)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13012" name="Text Box 20"/>
          <p:cNvSpPr txBox="1">
            <a:spLocks noChangeArrowheads="1"/>
          </p:cNvSpPr>
          <p:nvPr/>
        </p:nvSpPr>
        <p:spPr bwMode="auto">
          <a:xfrm>
            <a:off x="2057400" y="1143001"/>
            <a:ext cx="7772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C00000"/>
                </a:solidFill>
              </a:rPr>
              <a:t>1. </a:t>
            </a:r>
            <a:r>
              <a:rPr lang="en-US" sz="2800" dirty="0" err="1" smtClean="0">
                <a:solidFill>
                  <a:srgbClr val="C00000"/>
                </a:solidFill>
              </a:rPr>
              <a:t>Bài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hát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i="1" dirty="0" err="1">
                <a:solidFill>
                  <a:srgbClr val="C00000"/>
                </a:solidFill>
              </a:rPr>
              <a:t>N</a:t>
            </a:r>
            <a:r>
              <a:rPr lang="en-US" sz="2800" i="1" dirty="0" err="1" smtClean="0">
                <a:solidFill>
                  <a:srgbClr val="C00000"/>
                </a:solidFill>
              </a:rPr>
              <a:t>ối</a:t>
            </a:r>
            <a:r>
              <a:rPr lang="en-US" sz="2800" i="1" dirty="0" smtClean="0">
                <a:solidFill>
                  <a:srgbClr val="C00000"/>
                </a:solidFill>
              </a:rPr>
              <a:t> </a:t>
            </a:r>
            <a:r>
              <a:rPr lang="en-US" sz="2800" i="1" dirty="0" err="1" smtClean="0">
                <a:solidFill>
                  <a:srgbClr val="C00000"/>
                </a:solidFill>
              </a:rPr>
              <a:t>vòng</a:t>
            </a:r>
            <a:r>
              <a:rPr lang="en-US" sz="2800" i="1" dirty="0" smtClean="0">
                <a:solidFill>
                  <a:srgbClr val="C00000"/>
                </a:solidFill>
              </a:rPr>
              <a:t> </a:t>
            </a:r>
            <a:r>
              <a:rPr lang="en-US" sz="2800" i="1" dirty="0" err="1" smtClean="0">
                <a:solidFill>
                  <a:srgbClr val="C00000"/>
                </a:solidFill>
              </a:rPr>
              <a:t>tay</a:t>
            </a:r>
            <a:r>
              <a:rPr lang="en-US" sz="2800" i="1" dirty="0" smtClean="0">
                <a:solidFill>
                  <a:srgbClr val="C00000"/>
                </a:solidFill>
              </a:rPr>
              <a:t> </a:t>
            </a:r>
            <a:r>
              <a:rPr lang="en-US" sz="2800" i="1" dirty="0" err="1" smtClean="0">
                <a:solidFill>
                  <a:srgbClr val="C00000"/>
                </a:solidFill>
              </a:rPr>
              <a:t>lớn</a:t>
            </a:r>
            <a:r>
              <a:rPr lang="en-US" sz="2800" i="1" dirty="0" smtClean="0">
                <a:solidFill>
                  <a:srgbClr val="C00000"/>
                </a:solidFill>
              </a:rPr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do </a:t>
            </a:r>
            <a:r>
              <a:rPr lang="en-US" sz="2800" dirty="0" err="1" smtClean="0">
                <a:solidFill>
                  <a:srgbClr val="C00000"/>
                </a:solidFill>
              </a:rPr>
              <a:t>nhạc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sĩ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nào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sáng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tác</a:t>
            </a:r>
            <a:r>
              <a:rPr lang="en-US" sz="2800" dirty="0" smtClean="0">
                <a:solidFill>
                  <a:srgbClr val="C00000"/>
                </a:solidFill>
              </a:rPr>
              <a:t>?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213013" name="Text Box 21"/>
          <p:cNvSpPr txBox="1">
            <a:spLocks noChangeArrowheads="1"/>
          </p:cNvSpPr>
          <p:nvPr/>
        </p:nvSpPr>
        <p:spPr bwMode="auto">
          <a:xfrm>
            <a:off x="2057400" y="2362201"/>
            <a:ext cx="7848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C00000"/>
                </a:solidFill>
              </a:rPr>
              <a:t>2. </a:t>
            </a:r>
            <a:r>
              <a:rPr lang="en-US" sz="2800" dirty="0" err="1" smtClean="0">
                <a:solidFill>
                  <a:srgbClr val="C00000"/>
                </a:solidFill>
              </a:rPr>
              <a:t>Bài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hát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được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Viết</a:t>
            </a:r>
            <a:r>
              <a:rPr lang="en-US" sz="2800" dirty="0" smtClean="0">
                <a:solidFill>
                  <a:srgbClr val="C00000"/>
                </a:solidFill>
              </a:rPr>
              <a:t> ở </a:t>
            </a:r>
            <a:r>
              <a:rPr lang="en-US" sz="2800" dirty="0" err="1" smtClean="0">
                <a:solidFill>
                  <a:srgbClr val="C00000"/>
                </a:solidFill>
              </a:rPr>
              <a:t>giọng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gì</a:t>
            </a:r>
            <a:r>
              <a:rPr lang="en-US" sz="2800" dirty="0" smtClean="0">
                <a:solidFill>
                  <a:srgbClr val="C00000"/>
                </a:solidFill>
              </a:rPr>
              <a:t>?</a:t>
            </a:r>
            <a:endParaRPr lang="en-US" sz="2800" dirty="0">
              <a:solidFill>
                <a:srgbClr val="C00000"/>
              </a:solidFill>
            </a:endParaRPr>
          </a:p>
        </p:txBody>
      </p:sp>
      <p:pic>
        <p:nvPicPr>
          <p:cNvPr id="10" name="Nu cuoi cat 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0356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30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130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130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130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130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7" dur="209104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212995" grpId="0" build="p"/>
      <p:bldP spid="213008" grpId="0"/>
      <p:bldP spid="213010" grpId="0"/>
      <p:bldP spid="213011" grpId="0"/>
      <p:bldP spid="213012" grpId="0"/>
      <p:bldP spid="2130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5" name="Rectangle 3"/>
          <p:cNvSpPr>
            <a:spLocks noGrp="1" noChangeArrowheads="1"/>
          </p:cNvSpPr>
          <p:nvPr>
            <p:ph idx="1"/>
          </p:nvPr>
        </p:nvSpPr>
        <p:spPr>
          <a:xfrm>
            <a:off x="2990850" y="4401080"/>
            <a:ext cx="6648450" cy="840442"/>
          </a:xfrm>
        </p:spPr>
        <p:txBody>
          <a:bodyPr>
            <a:normAutofit fontScale="92500"/>
          </a:bodyPr>
          <a:lstStyle/>
          <a:p>
            <a:pPr marL="430213" lvl="1" indent="-317500">
              <a:buNone/>
            </a:pP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Nụ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26988" indent="-26988">
              <a:buNone/>
            </a:pPr>
            <a:endParaRPr lang="en-US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307" name="Text Box 7"/>
          <p:cNvSpPr txBox="1">
            <a:spLocks noChangeArrowheads="1"/>
          </p:cNvSpPr>
          <p:nvPr/>
        </p:nvSpPr>
        <p:spPr bwMode="auto">
          <a:xfrm>
            <a:off x="3733800" y="376239"/>
            <a:ext cx="48577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44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Khởi</a:t>
            </a:r>
            <a:r>
              <a:rPr lang="en-US" sz="44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động</a:t>
            </a:r>
            <a:endParaRPr lang="en-US" sz="44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13009" name="Rectangle 17"/>
          <p:cNvSpPr>
            <a:spLocks noChangeArrowheads="1"/>
          </p:cNvSpPr>
          <p:nvPr/>
        </p:nvSpPr>
        <p:spPr bwMode="auto">
          <a:xfrm>
            <a:off x="2838450" y="5123136"/>
            <a:ext cx="61150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a: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3010" name="Text Box 18"/>
          <p:cNvSpPr txBox="1">
            <a:spLocks noChangeArrowheads="1"/>
          </p:cNvSpPr>
          <p:nvPr/>
        </p:nvSpPr>
        <p:spPr bwMode="auto">
          <a:xfrm>
            <a:off x="3152775" y="1978865"/>
            <a:ext cx="57150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</a:t>
            </a:r>
            <a:endParaRPr lang="en-US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Phỏng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Tuyên</a:t>
            </a:r>
            <a:endParaRPr lang="en-US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3011" name="Text Box 19"/>
          <p:cNvSpPr txBox="1">
            <a:spLocks noChangeArrowheads="1"/>
          </p:cNvSpPr>
          <p:nvPr/>
        </p:nvSpPr>
        <p:spPr bwMode="auto">
          <a:xfrm>
            <a:off x="2990850" y="3729442"/>
            <a:ext cx="5657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Nhịp </a:t>
            </a:r>
            <a:r>
              <a:rPr 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MS Reference Specialty" panose="05000500000000000000" pitchFamily="2" charset="2"/>
              </a:rPr>
              <a:t></a:t>
            </a:r>
            <a:endParaRPr lang="en-US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3012" name="Text Box 20"/>
          <p:cNvSpPr txBox="1">
            <a:spLocks noChangeArrowheads="1"/>
          </p:cNvSpPr>
          <p:nvPr/>
        </p:nvSpPr>
        <p:spPr bwMode="auto">
          <a:xfrm>
            <a:off x="3124200" y="1111250"/>
            <a:ext cx="6705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Nụ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Phỏng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13013" name="Text Box 21"/>
          <p:cNvSpPr txBox="1">
            <a:spLocks noChangeArrowheads="1"/>
          </p:cNvSpPr>
          <p:nvPr/>
        </p:nvSpPr>
        <p:spPr bwMode="auto">
          <a:xfrm>
            <a:off x="3051717" y="3206222"/>
            <a:ext cx="58864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11" name="Nu cuoi cat 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164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30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130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130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130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30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30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" dur="209104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212995" grpId="0" build="p"/>
      <p:bldP spid="213010" grpId="0"/>
      <p:bldP spid="213011" grpId="0"/>
      <p:bldP spid="213012" grpId="0"/>
      <p:bldP spid="2130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549" y="1065213"/>
            <a:ext cx="6194348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3401" y="3127222"/>
            <a:ext cx="6121662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028" y="5313879"/>
            <a:ext cx="585303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319" name="Group 1"/>
          <p:cNvGrpSpPr>
            <a:grpSpLocks/>
          </p:cNvGrpSpPr>
          <p:nvPr/>
        </p:nvGrpSpPr>
        <p:grpSpPr bwMode="auto">
          <a:xfrm>
            <a:off x="3524250" y="2400300"/>
            <a:ext cx="5314950" cy="457200"/>
            <a:chOff x="1143000" y="2057400"/>
            <a:chExt cx="6858000" cy="609600"/>
          </a:xfrm>
        </p:grpSpPr>
        <p:sp>
          <p:nvSpPr>
            <p:cNvPr id="5136" name="Rectangle 9"/>
            <p:cNvSpPr>
              <a:spLocks noChangeArrowheads="1"/>
            </p:cNvSpPr>
            <p:nvPr/>
          </p:nvSpPr>
          <p:spPr bwMode="auto">
            <a:xfrm>
              <a:off x="1143000" y="2057400"/>
              <a:ext cx="6858000" cy="609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 dirty="0" err="1" smtClean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Khi</a:t>
              </a:r>
              <a:r>
                <a:rPr lang="en-US" altLang="en-US" b="1" dirty="0" smtClean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 smtClean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dịch</a:t>
              </a:r>
              <a:r>
                <a:rPr lang="en-US" altLang="en-US" b="1" dirty="0" smtClean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giọng</a:t>
              </a:r>
              <a:r>
                <a: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cao</a:t>
              </a:r>
              <a:r>
                <a: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lên</a:t>
              </a:r>
              <a:r>
                <a: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quãng</a:t>
              </a:r>
              <a:r>
                <a: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 ( </a:t>
              </a:r>
              <a:r>
                <a:rPr lang="en-US" altLang="en-US" b="1" dirty="0" err="1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Đô</a:t>
              </a:r>
              <a:r>
                <a: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</a:t>
              </a:r>
              <a:r>
                <a:rPr lang="en-US" altLang="en-US" b="1" dirty="0" err="1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Pha</a:t>
              </a:r>
              <a:r>
                <a: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en-US" altLang="en-US" b="1" dirty="0" err="1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hát</a:t>
              </a:r>
              <a:r>
                <a: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Nụ</a:t>
              </a:r>
              <a:r>
                <a: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cười</a:t>
              </a:r>
              <a:r>
                <a: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 dirty="0" err="1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Sẽ</a:t>
              </a:r>
              <a:r>
                <a: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ở </a:t>
              </a:r>
              <a:r>
                <a:rPr lang="en-US" altLang="en-US" b="1" dirty="0" err="1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giọng</a:t>
              </a:r>
              <a:r>
                <a: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Pha</a:t>
              </a:r>
              <a:r>
                <a: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trưởng</a:t>
              </a:r>
              <a:r>
                <a: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5137" name="Line 14"/>
            <p:cNvSpPr>
              <a:spLocks noChangeShapeType="1"/>
            </p:cNvSpPr>
            <p:nvPr/>
          </p:nvSpPr>
          <p:spPr bwMode="auto">
            <a:xfrm>
              <a:off x="6049008" y="2362200"/>
              <a:ext cx="381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322" name="Group 2"/>
          <p:cNvGrpSpPr>
            <a:grpSpLocks/>
          </p:cNvGrpSpPr>
          <p:nvPr/>
        </p:nvGrpSpPr>
        <p:grpSpPr bwMode="auto">
          <a:xfrm>
            <a:off x="3961821" y="4244361"/>
            <a:ext cx="4877379" cy="796925"/>
            <a:chOff x="405473" y="4377538"/>
            <a:chExt cx="7792953" cy="609600"/>
          </a:xfrm>
        </p:grpSpPr>
        <p:sp>
          <p:nvSpPr>
            <p:cNvPr id="5134" name="Rectangle 19"/>
            <p:cNvSpPr>
              <a:spLocks noChangeArrowheads="1"/>
            </p:cNvSpPr>
            <p:nvPr/>
          </p:nvSpPr>
          <p:spPr bwMode="auto">
            <a:xfrm>
              <a:off x="405473" y="4377538"/>
              <a:ext cx="7792953" cy="609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 dirty="0" err="1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Khi</a:t>
              </a:r>
              <a:r>
                <a: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dịch</a:t>
              </a:r>
              <a:r>
                <a: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giọng</a:t>
              </a:r>
              <a:r>
                <a: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thấp</a:t>
              </a:r>
              <a:r>
                <a: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xuống</a:t>
              </a:r>
              <a:r>
                <a: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quãng</a:t>
              </a:r>
              <a:r>
                <a: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3 ( </a:t>
              </a:r>
              <a:r>
                <a:rPr lang="en-US" altLang="en-US" b="1" dirty="0" err="1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Đô</a:t>
              </a:r>
              <a:r>
                <a: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</a:t>
              </a:r>
              <a:r>
                <a:rPr lang="en-US" altLang="en-US" b="1" dirty="0" smtClean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La) </a:t>
              </a:r>
              <a:r>
                <a:rPr lang="en-US" altLang="en-US" b="1" dirty="0" err="1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hát</a:t>
              </a:r>
              <a:r>
                <a: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 dirty="0" err="1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Nụ</a:t>
              </a:r>
              <a:r>
                <a: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cười</a:t>
              </a:r>
              <a:r>
                <a: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ở </a:t>
              </a:r>
              <a:r>
                <a:rPr lang="en-US" altLang="en-US" b="1" dirty="0" err="1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giọng</a:t>
              </a:r>
              <a:r>
                <a: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La </a:t>
              </a:r>
              <a:r>
                <a:rPr lang="en-US" altLang="en-US" b="1" dirty="0" err="1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trưởng</a:t>
              </a:r>
              <a:r>
                <a:rPr lang="en-US" altLang="en-US" b="1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5135" name="Line 20"/>
            <p:cNvSpPr>
              <a:spLocks noChangeShapeType="1"/>
            </p:cNvSpPr>
            <p:nvPr/>
          </p:nvSpPr>
          <p:spPr bwMode="auto">
            <a:xfrm>
              <a:off x="7583222" y="4543253"/>
              <a:ext cx="335903" cy="40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323" name="Rectangle 23"/>
          <p:cNvSpPr>
            <a:spLocks noChangeArrowheads="1"/>
          </p:cNvSpPr>
          <p:nvPr/>
        </p:nvSpPr>
        <p:spPr bwMode="auto">
          <a:xfrm>
            <a:off x="3449638" y="222250"/>
            <a:ext cx="542925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Nụ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Oval 4"/>
          <p:cNvSpPr/>
          <p:nvPr/>
        </p:nvSpPr>
        <p:spPr>
          <a:xfrm>
            <a:off x="3325813" y="968375"/>
            <a:ext cx="800100" cy="85725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3526052" y="3026069"/>
            <a:ext cx="871537" cy="8667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3748882" y="5115056"/>
            <a:ext cx="1143000" cy="97155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1581150" y="1514476"/>
            <a:ext cx="16573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1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 trưởng:</a:t>
            </a: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1568450" y="3132139"/>
            <a:ext cx="19431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100" b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altLang="en-US" sz="21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altLang="en-US" sz="21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1638300" y="5214939"/>
            <a:ext cx="160020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1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trưởng:</a:t>
            </a:r>
          </a:p>
        </p:txBody>
      </p:sp>
      <p:sp>
        <p:nvSpPr>
          <p:cNvPr id="3" name="Rectangle 2"/>
          <p:cNvSpPr/>
          <p:nvPr/>
        </p:nvSpPr>
        <p:spPr>
          <a:xfrm>
            <a:off x="3962401" y="1791885"/>
            <a:ext cx="51673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nụ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25913" y="3892844"/>
            <a:ext cx="5118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Cho  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nụ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59051" y="6129338"/>
            <a:ext cx="47853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Cho 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nụ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113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3" grpId="0"/>
      <p:bldP spid="5" grpId="0" animBg="1"/>
      <p:bldP spid="19" grpId="0" animBg="1"/>
      <p:bldP spid="20" grpId="0" animBg="1"/>
      <p:bldP spid="27" grpId="0"/>
      <p:bldP spid="28" grpId="0"/>
      <p:bldP spid="29" grpId="0"/>
      <p:bldP spid="3" grpId="0"/>
      <p:bldP spid="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0" name="Oval 3"/>
          <p:cNvSpPr>
            <a:spLocks noChangeArrowheads="1"/>
          </p:cNvSpPr>
          <p:nvPr/>
        </p:nvSpPr>
        <p:spPr bwMode="auto">
          <a:xfrm>
            <a:off x="1638301" y="3060700"/>
            <a:ext cx="2574925" cy="939800"/>
          </a:xfrm>
          <a:prstGeom prst="ellipse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Dịch giọng</a:t>
            </a:r>
          </a:p>
        </p:txBody>
      </p:sp>
      <p:sp>
        <p:nvSpPr>
          <p:cNvPr id="8211" name="Right Arrow 4"/>
          <p:cNvSpPr>
            <a:spLocks noChangeArrowheads="1"/>
          </p:cNvSpPr>
          <p:nvPr/>
        </p:nvSpPr>
        <p:spPr bwMode="auto">
          <a:xfrm>
            <a:off x="4805364" y="2417764"/>
            <a:ext cx="1519237" cy="642937"/>
          </a:xfrm>
          <a:prstGeom prst="rightArrow">
            <a:avLst>
              <a:gd name="adj1" fmla="val 50000"/>
              <a:gd name="adj2" fmla="val 37042"/>
            </a:avLst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Thay đổi</a:t>
            </a:r>
          </a:p>
        </p:txBody>
      </p:sp>
      <p:sp>
        <p:nvSpPr>
          <p:cNvPr id="8212" name="Right Arrow 5"/>
          <p:cNvSpPr>
            <a:spLocks noChangeArrowheads="1"/>
          </p:cNvSpPr>
          <p:nvPr/>
        </p:nvSpPr>
        <p:spPr bwMode="auto">
          <a:xfrm>
            <a:off x="4822825" y="3897314"/>
            <a:ext cx="1862138" cy="625475"/>
          </a:xfrm>
          <a:prstGeom prst="rightArrow">
            <a:avLst>
              <a:gd name="adj1" fmla="val 50000"/>
              <a:gd name="adj2" fmla="val 37724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endParaRPr lang="en-US" alt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13" name="Left Brace 6"/>
          <p:cNvSpPr>
            <a:spLocks/>
          </p:cNvSpPr>
          <p:nvPr/>
        </p:nvSpPr>
        <p:spPr bwMode="auto">
          <a:xfrm>
            <a:off x="4195763" y="2800350"/>
            <a:ext cx="609600" cy="1379538"/>
          </a:xfrm>
          <a:prstGeom prst="leftBrace">
            <a:avLst>
              <a:gd name="adj1" fmla="val 8324"/>
              <a:gd name="adj2" fmla="val 50000"/>
            </a:avLst>
          </a:prstGeom>
          <a:solidFill>
            <a:srgbClr val="00206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35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24600" y="2493964"/>
            <a:ext cx="3200400" cy="460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2400" b="1" dirty="0" err="1">
                <a:solidFill>
                  <a:srgbClr val="000000"/>
                </a:solidFill>
                <a:cs typeface="Times New Roman" pitchFamily="18" charset="0"/>
              </a:rPr>
              <a:t>Hóa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cs typeface="Times New Roman" pitchFamily="18" charset="0"/>
              </a:rPr>
              <a:t>biểu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cs typeface="Times New Roman" pitchFamily="18" charset="0"/>
              </a:rPr>
              <a:t>tên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cs typeface="Times New Roman" pitchFamily="18" charset="0"/>
              </a:rPr>
              <a:t>nốt</a:t>
            </a:r>
            <a:endParaRPr lang="en-US" sz="2400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6151" name="TextBox 10"/>
          <p:cNvSpPr txBox="1">
            <a:spLocks noChangeArrowheads="1"/>
          </p:cNvSpPr>
          <p:nvPr/>
        </p:nvSpPr>
        <p:spPr bwMode="auto">
          <a:xfrm>
            <a:off x="7554913" y="5183189"/>
            <a:ext cx="1187450" cy="3000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35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702425" y="3806826"/>
            <a:ext cx="3886200" cy="8302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2400" b="1" dirty="0" err="1">
                <a:solidFill>
                  <a:srgbClr val="000000"/>
                </a:solidFill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cs typeface="Times New Roman" pitchFamily="18" charset="0"/>
              </a:rPr>
              <a:t>tấu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 (</a:t>
            </a:r>
            <a:r>
              <a:rPr lang="en-US" sz="2400" b="1" dirty="0" err="1">
                <a:solidFill>
                  <a:srgbClr val="000000"/>
                </a:solidFill>
                <a:cs typeface="Times New Roman" pitchFamily="18" charset="0"/>
              </a:rPr>
              <a:t>trường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cs typeface="Times New Roman" pitchFamily="18" charset="0"/>
              </a:rPr>
              <a:t>độ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), </a:t>
            </a:r>
            <a:r>
              <a:rPr lang="en-US" sz="2400" b="1" dirty="0" err="1">
                <a:solidFill>
                  <a:srgbClr val="000000"/>
                </a:solidFill>
                <a:cs typeface="Times New Roman" pitchFamily="18" charset="0"/>
              </a:rPr>
              <a:t>giai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cs typeface="Times New Roman" pitchFamily="18" charset="0"/>
              </a:rPr>
              <a:t>điệu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cs typeface="Times New Roman" pitchFamily="18" charset="0"/>
              </a:rPr>
              <a:t>tính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cs typeface="Times New Roman" pitchFamily="18" charset="0"/>
              </a:rPr>
              <a:t>chất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cs typeface="Times New Roman" pitchFamily="18" charset="0"/>
              </a:rPr>
              <a:t>hát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.</a:t>
            </a:r>
          </a:p>
        </p:txBody>
      </p: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1793876" y="1722439"/>
            <a:ext cx="6207125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200" b="1">
                <a:latin typeface="Times New Roman" panose="02020603050405020304" pitchFamily="18" charset="0"/>
              </a:rPr>
              <a:t>I. Nhạc lí: Giới thiệu về dịch giọng</a:t>
            </a:r>
          </a:p>
        </p:txBody>
      </p:sp>
      <p:sp>
        <p:nvSpPr>
          <p:cNvPr id="6154" name="TextBox 1"/>
          <p:cNvSpPr txBox="1">
            <a:spLocks noChangeArrowheads="1"/>
          </p:cNvSpPr>
          <p:nvPr/>
        </p:nvSpPr>
        <p:spPr bwMode="auto">
          <a:xfrm>
            <a:off x="1581150" y="100013"/>
            <a:ext cx="908685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Tiết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10: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Nhạc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lí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Giới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thiệu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dịch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giọng</a:t>
            </a:r>
            <a:endParaRPr lang="en-US" altLang="en-US" sz="36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634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0" grpId="0" animBg="1"/>
      <p:bldP spid="8211" grpId="0" animBg="1"/>
      <p:bldP spid="8212" grpId="0" animBg="1"/>
      <p:bldP spid="8213" grpId="0" animBg="1"/>
      <p:bldP spid="9" grpId="0" animBg="1"/>
      <p:bldP spid="30" grpId="0" animBg="1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ChangeArrowheads="1"/>
          </p:cNvSpPr>
          <p:nvPr/>
        </p:nvSpPr>
        <p:spPr bwMode="auto">
          <a:xfrm>
            <a:off x="1695450" y="73026"/>
            <a:ext cx="8743950" cy="150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200" b="1" dirty="0" err="1">
                <a:latin typeface="Times New Roman" panose="02020603050405020304" pitchFamily="18" charset="0"/>
              </a:rPr>
              <a:t>Tiết</a:t>
            </a:r>
            <a:r>
              <a:rPr lang="en-US" altLang="en-US" sz="3200" b="1" dirty="0">
                <a:latin typeface="Times New Roman" panose="02020603050405020304" pitchFamily="18" charset="0"/>
              </a:rPr>
              <a:t> 10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NHẠC LÍ: GIỚI THIỆU VỀ DỊCH GIỌNG</a:t>
            </a:r>
            <a:b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</a:rPr>
            </a:b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TẬP ĐỌC NHẠC: GIỌNG PHA TRƯỞNG – TĐN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3</a:t>
            </a: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1695450" y="1619250"/>
            <a:ext cx="744855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200" b="1" dirty="0">
                <a:latin typeface="Times New Roman" panose="02020603050405020304" pitchFamily="18" charset="0"/>
              </a:rPr>
              <a:t>I.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Nhạc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lí</a:t>
            </a:r>
            <a:r>
              <a:rPr lang="en-US" altLang="en-US" sz="3200" b="1" dirty="0">
                <a:latin typeface="Times New Roman" panose="02020603050405020304" pitchFamily="18" charset="0"/>
              </a:rPr>
              <a:t>: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Giới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thiệu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về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dịch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giọng</a:t>
            </a:r>
            <a:endParaRPr lang="en-US" altLang="en-US" sz="320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4400" dirty="0">
              <a:latin typeface="Times New Roman" panose="02020603050405020304" pitchFamily="18" charset="0"/>
            </a:endParaRP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1990725" y="2211388"/>
            <a:ext cx="3429000" cy="1046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200" b="1">
                <a:latin typeface="Times New Roman" panose="02020603050405020304" pitchFamily="18" charset="0"/>
              </a:rPr>
              <a:t>1. Khái niệm: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200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1528763" y="2890838"/>
            <a:ext cx="8780462" cy="2646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solidFill>
                  <a:srgbClr val="0066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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Dịch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giọng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sự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chuyển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dịch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độ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cao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thấp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của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một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bài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hát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cho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phù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hợp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với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tầm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cữ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giọng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của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người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hát</a:t>
            </a:r>
            <a:r>
              <a:rPr lang="en-US" altLang="en-US" sz="3200" b="1" dirty="0">
                <a:latin typeface="Times New Roman" panose="02020603050405020304" pitchFamily="18" charset="0"/>
              </a:rPr>
              <a:t>.</a:t>
            </a:r>
          </a:p>
          <a:p>
            <a:pPr algn="just">
              <a:spcBef>
                <a:spcPct val="50000"/>
              </a:spcBef>
              <a:buFontTx/>
              <a:buNone/>
            </a:pPr>
            <a:endParaRPr lang="en-US" altLang="en-US" sz="3200" b="1" dirty="0">
              <a:latin typeface="Comic Sans MS" panose="030F0702030302020204" pitchFamily="66" charset="0"/>
            </a:endParaRPr>
          </a:p>
        </p:txBody>
      </p:sp>
      <p:pic>
        <p:nvPicPr>
          <p:cNvPr id="7174" name="Picture 13" descr="18wf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1" y="5132388"/>
            <a:ext cx="1420813" cy="97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900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9" grpId="0"/>
      <p:bldP spid="9230" grpId="0"/>
      <p:bldP spid="92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1"/>
          <p:cNvSpPr txBox="1">
            <a:spLocks noChangeArrowheads="1"/>
          </p:cNvSpPr>
          <p:nvPr/>
        </p:nvSpPr>
        <p:spPr bwMode="auto">
          <a:xfrm>
            <a:off x="1524000" y="1222376"/>
            <a:ext cx="9086850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3200" b="1" u="sng">
                <a:latin typeface="Times New Roman" panose="02020603050405020304" pitchFamily="18" charset="0"/>
              </a:rPr>
              <a:t>Bài tập</a:t>
            </a:r>
            <a:r>
              <a:rPr lang="en-US" altLang="en-US" sz="3200" b="1">
                <a:latin typeface="Times New Roman" panose="02020603050405020304" pitchFamily="18" charset="0"/>
              </a:rPr>
              <a:t>: Xác định giọng và dịch câu nhạc sau lên giọng Son trưởng?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673226" y="2289176"/>
            <a:ext cx="8994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673225" y="4505325"/>
            <a:ext cx="79414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090" name="Picture 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112" y="2854325"/>
            <a:ext cx="8593137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91" name="Picture 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988" y="5089526"/>
            <a:ext cx="8577262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TextBox 25"/>
          <p:cNvSpPr txBox="1">
            <a:spLocks noChangeArrowheads="1"/>
          </p:cNvSpPr>
          <p:nvPr/>
        </p:nvSpPr>
        <p:spPr bwMode="auto">
          <a:xfrm>
            <a:off x="1295400" y="85725"/>
            <a:ext cx="9086850" cy="135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Tiết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10: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Nhạc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lí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Giới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thiệu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dịch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giọng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đọc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nhạc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giọng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Pha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tr</a:t>
            </a:r>
            <a:r>
              <a:rPr lang="vi-VN" alt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ởng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- TĐN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837329" y="3194471"/>
            <a:ext cx="1" cy="485354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0252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5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5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88</TotalTime>
  <Words>901</Words>
  <Application>Microsoft Office PowerPoint</Application>
  <PresentationFormat>Widescreen</PresentationFormat>
  <Paragraphs>117</Paragraphs>
  <Slides>29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Comic Sans MS</vt:lpstr>
      <vt:lpstr>MS Reference Specialty</vt:lpstr>
      <vt:lpstr>Times New Roman</vt:lpstr>
      <vt:lpstr>Trebuchet MS</vt:lpstr>
      <vt:lpstr>Wingdings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Đọc tập đọc nhạc theo ký hiệu bàn tay - Ôn lại phần ký hiệu bàn tay</vt:lpstr>
      <vt:lpstr>PowerPoint Presentation</vt:lpstr>
      <vt:lpstr>PowerPoint Presentation</vt:lpstr>
      <vt:lpstr>Củng cố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Câu 8: Đi tìm cao độ </vt:lpstr>
      <vt:lpstr>Hướng dẫn về nhà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44</cp:revision>
  <dcterms:created xsi:type="dcterms:W3CDTF">2021-09-02T11:08:02Z</dcterms:created>
  <dcterms:modified xsi:type="dcterms:W3CDTF">2021-09-02T12:36:12Z</dcterms:modified>
</cp:coreProperties>
</file>